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4" r:id="rId8"/>
    <p:sldId id="332" r:id="rId9"/>
    <p:sldId id="333" r:id="rId10"/>
    <p:sldId id="298" r:id="rId11"/>
    <p:sldId id="262" r:id="rId12"/>
    <p:sldId id="335" r:id="rId13"/>
    <p:sldId id="336" r:id="rId14"/>
    <p:sldId id="263" r:id="rId15"/>
    <p:sldId id="337" r:id="rId16"/>
    <p:sldId id="299" r:id="rId17"/>
    <p:sldId id="338" r:id="rId18"/>
    <p:sldId id="264" r:id="rId19"/>
    <p:sldId id="266" r:id="rId20"/>
    <p:sldId id="265" r:id="rId21"/>
    <p:sldId id="276" r:id="rId22"/>
    <p:sldId id="303" r:id="rId23"/>
    <p:sldId id="293" r:id="rId24"/>
    <p:sldId id="277"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8B19886-AB6B-4096-87EC-7CDE2921CEA3}" v="226" dt="2023-06-28T19:58:29.556"/>
    <p1510:client id="{10340FDF-B15C-4CFF-B487-146F9B98A252}" v="28" dt="2021-08-10T21:47:37.589"/>
    <p1510:client id="{1698F9CA-3E0D-4FA9-88D0-6C2ADAA40B79}" v="327" dt="2023-06-26T20:37:07.133"/>
    <p1510:client id="{1B1CE0BC-B6F2-4F54-B1FD-FD2B8E82AB7E}" v="89" dt="2023-06-25T15:31:24.931"/>
    <p1510:client id="{3BA0D230-C853-4667-83F9-D85E65BD4B24}" v="2" dt="2021-08-19T16:32:24.566"/>
    <p1510:client id="{4297C6D0-186E-4F0B-A9D9-DE0D2E7F9DDF}" v="195" dt="2023-06-26T10:58:27.210"/>
    <p1510:client id="{49825250-060F-499E-8913-DEB99DC871E9}" v="465" dt="2023-06-25T19:46:05.710"/>
    <p1510:client id="{5A0AAAB8-49A6-F942-A54D-C6F3E5FF3A63}" v="89" dt="2021-07-13T17:54:45.232"/>
    <p1510:client id="{71B3FCE2-C92D-40D2-9712-72F087ED6643}" v="257" dt="2023-06-26T15:33:23.980"/>
    <p1510:client id="{76DF6DB8-F2E5-6C48-9ABE-786D868B0110}" v="955" dt="2021-07-13T17:56:41.616"/>
    <p1510:client id="{7FB42E05-DEC9-4126-B474-47B35F363E13}" v="30" dt="2021-07-12T20:25:12.855"/>
    <p1510:client id="{82D0390A-222A-332D-F9F9-70D15093EB60}" v="22" dt="2021-07-13T17:51:30.429"/>
    <p1510:client id="{83CBC400-A149-4D59-B961-57F93534709B}" v="356" dt="2023-06-26T08:05:10.400"/>
    <p1510:client id="{86B35720-4193-446F-B2D5-9AD9984A55EF}" v="513" dt="2021-08-19T14:59:06.521"/>
    <p1510:client id="{998F4E3E-1A76-4A6B-98B6-08752F3768B3}" v="4" dt="2021-08-10T21:41:11.021"/>
    <p1510:client id="{9F30A1D2-6717-426C-A658-3A50309723ED}" v="4" dt="2021-08-10T21:42:35.526"/>
    <p1510:client id="{A0DF7468-AEC8-42E0-B27E-78E05C1893D7}" v="18" dt="2023-06-27T14:23:07.606"/>
    <p1510:client id="{A16CD64B-1A46-47C5-B11F-2CBCDF45AF3D}" v="197" dt="2023-06-26T04:35:29.168"/>
    <p1510:client id="{B63C8988-E1D3-4A52-8229-FA8C5EBD2ECD}" v="357" dt="2021-08-19T14:01:44.876"/>
    <p1510:client id="{C083896D-BE66-E85C-897C-A6AD0DF65F8C}" v="2226" dt="2021-07-13T17:34:38.142"/>
    <p1510:client id="{CC69BAD0-B878-4D5F-9EDC-F1CFB63E14B5}" v="190" dt="2021-08-18T18:06:57.811"/>
    <p1510:client id="{D91F5019-7C73-4BB8-9DA5-A200C7FF48C8}" v="138" dt="2023-06-30T18:01:27.706"/>
    <p1510:client id="{E2348368-CCC9-4D6E-8D53-8BFD53180391}" v="37" dt="2023-06-26T11:15:41.88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90108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225521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ukhtyarkhan/SpaceX-Falcon9-DataScience-Capstone/blob/710be7a49ec5908c998e7fa9ea2b9058c590cff3/Data%20collection%20with%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ukhtyarkhan/SpaceX-Falcon9-DataScience-Capstone/blob/710be7a49ec5908c998e7fa9ea2b9058c590cff3/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ukhtyarkhan/SpaceX-Falcon9-DataScience-Capstone/blob/710be7a49ec5908c998e7fa9ea2b9058c590cff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Mukhtyarkhan/SpaceX-Falcon9-DataScience-Capstone/blob/b0069d466d257b29455b915b6857020afcb1540b/jupyter-labs-eda-dataviz.ipynb"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ukhtyarkhan/SpaceX-Falcon9-DataScience-Capstone/blob/b0069d466d257b29455b915b6857020afcb1540b/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ukhtyarkhan/SpaceX-Falcon9-DataScience-Capstone/blob/b0069d466d257b29455b915b6857020afcb1540b/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ukhtyarkhan/SpaceX-Falcon9-DataScience-Capstone/blob/7f9782c043bfce154014a426cd182428d2d5d75f/Plotly%20Dashboard%20App%20for%20SpaceX%20launches%20by%20Muhtyar%20kha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ukhtyarkhan/SpaceX-Falcon9-DataScience-Capstone/blob/8b5fe61b061080ff37be185d7470e7dd234e6e2c/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Mukhtyarkhan/SpaceX-Falcon9-DataScience-Capston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712928"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Mukhtyar khan</a:t>
            </a:r>
          </a:p>
          <a:p>
            <a:r>
              <a:rPr lang="en-US">
                <a:solidFill>
                  <a:schemeClr val="bg2"/>
                </a:solidFill>
                <a:latin typeface="Abadi"/>
                <a:ea typeface="SF Pro" pitchFamily="2" charset="0"/>
                <a:cs typeface="SF Pro" pitchFamily="2" charset="0"/>
              </a:rPr>
              <a:t>26th Jun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336981"/>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b="1" dirty="0">
                <a:solidFill>
                  <a:srgbClr val="0B49CB"/>
                </a:solidFill>
                <a:latin typeface="Abadi"/>
              </a:rPr>
              <a:t>Executive Summary</a:t>
            </a:r>
          </a:p>
          <a:p>
            <a:endParaRPr lang="en-US" sz="8800" b="1" dirty="0"/>
          </a:p>
          <a:p>
            <a:r>
              <a:rPr lang="en-US" sz="8800" b="1" dirty="0">
                <a:solidFill>
                  <a:schemeClr val="tx1"/>
                </a:solidFill>
                <a:latin typeface="IBM Plex Mono Text"/>
              </a:rPr>
              <a:t>Predictive Analysis:</a:t>
            </a:r>
            <a:endParaRPr lang="en-US" b="1" dirty="0">
              <a:solidFill>
                <a:schemeClr val="tx1"/>
              </a:solidFill>
            </a:endParaRPr>
          </a:p>
          <a:p>
            <a:endParaRPr lang="en-US" b="1" dirty="0">
              <a:solidFill>
                <a:schemeClr val="tx1"/>
              </a:solidFill>
            </a:endParaRPr>
          </a:p>
          <a:p>
            <a:r>
              <a:rPr lang="en-US" sz="8800" b="1" dirty="0">
                <a:solidFill>
                  <a:schemeClr val="tx1"/>
                </a:solidFill>
                <a:latin typeface="IBM Plex Mono Text"/>
              </a:rPr>
              <a:t>Classification Models:</a:t>
            </a:r>
            <a:endParaRPr lang="en-US" b="1" dirty="0">
              <a:solidFill>
                <a:schemeClr val="tx1"/>
              </a:solidFill>
            </a:endParaRPr>
          </a:p>
          <a:p>
            <a:endParaRPr lang="en-US" b="1" dirty="0">
              <a:solidFill>
                <a:schemeClr val="tx1"/>
              </a:solidFill>
            </a:endParaRPr>
          </a:p>
          <a:p>
            <a:r>
              <a:rPr lang="en-US" sz="8800" b="1" dirty="0">
                <a:solidFill>
                  <a:schemeClr val="tx1"/>
                </a:solidFill>
                <a:latin typeface="IBM Plex Mono Text"/>
              </a:rPr>
              <a:t>Predictive analysis was conducted using various classification models to predict the success of the first stage landing.</a:t>
            </a:r>
            <a:endParaRPr lang="en-US" b="1" dirty="0">
              <a:solidFill>
                <a:schemeClr val="tx1"/>
              </a:solidFill>
            </a:endParaRPr>
          </a:p>
          <a:p>
            <a:r>
              <a:rPr lang="en-US" sz="8800" b="1" dirty="0">
                <a:solidFill>
                  <a:schemeClr val="tx1"/>
                </a:solidFill>
                <a:latin typeface="IBM Plex Mono Text"/>
              </a:rPr>
              <a:t>Model Building, Tuning, and Evaluation:</a:t>
            </a:r>
            <a:endParaRPr lang="en-US" b="1" dirty="0">
              <a:solidFill>
                <a:schemeClr val="tx1"/>
              </a:solidFill>
            </a:endParaRPr>
          </a:p>
          <a:p>
            <a:endParaRPr lang="en-US" b="1" dirty="0">
              <a:solidFill>
                <a:schemeClr val="tx1"/>
              </a:solidFill>
            </a:endParaRPr>
          </a:p>
          <a:p>
            <a:pPr>
              <a:lnSpc>
                <a:spcPct val="120000"/>
              </a:lnSpc>
              <a:spcBef>
                <a:spcPts val="1400"/>
              </a:spcBef>
            </a:pPr>
            <a:r>
              <a:rPr lang="en-US" sz="8800" b="1" dirty="0">
                <a:solidFill>
                  <a:schemeClr val="tx1"/>
                </a:solidFill>
                <a:latin typeface="IBM Plex Mono Text"/>
              </a:rPr>
              <a:t>Classification models were built, tuned, and evaluated using appropriate techniques to optimize their performance and assess their predictive capabilities.</a:t>
            </a:r>
            <a:endParaRPr lang="en-US" b="1" dirty="0">
              <a:solidFill>
                <a:schemeClr val="tx1"/>
              </a:solidFill>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 Continued!</a:t>
            </a:r>
            <a:endParaRPr lang="en-US" sz="3900">
              <a:solidFill>
                <a:srgbClr val="0948CB"/>
              </a:solidFill>
              <a:latin typeface="Times New Roman"/>
              <a:cs typeface="Times New Roman"/>
            </a:endParaRPr>
          </a:p>
        </p:txBody>
      </p:sp>
    </p:spTree>
    <p:extLst>
      <p:ext uri="{BB962C8B-B14F-4D97-AF65-F5344CB8AC3E}">
        <p14:creationId xmlns:p14="http://schemas.microsoft.com/office/powerpoint/2010/main" val="836275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a:rPr>
              <a:t>Data Collection Methods:</a:t>
            </a:r>
          </a:p>
          <a:p>
            <a:pPr>
              <a:lnSpc>
                <a:spcPct val="100000"/>
              </a:lnSpc>
              <a:spcBef>
                <a:spcPts val="1400"/>
              </a:spcBef>
            </a:pPr>
            <a:r>
              <a:rPr lang="en-US" sz="2200" b="1" dirty="0">
                <a:solidFill>
                  <a:schemeClr val="accent3">
                    <a:lumMod val="25000"/>
                  </a:schemeClr>
                </a:solidFill>
                <a:latin typeface="Abadi"/>
              </a:rPr>
              <a:t>SpaceX API:</a:t>
            </a:r>
            <a:endParaRPr lang="en-US" b="1" dirty="0">
              <a:solidFill>
                <a:schemeClr val="accent3">
                  <a:lumMod val="25000"/>
                </a:schemeClr>
              </a:solidFill>
              <a:latin typeface="Abadi"/>
              <a:cs typeface="Calibri"/>
            </a:endParaRPr>
          </a:p>
          <a:p>
            <a:pPr>
              <a:lnSpc>
                <a:spcPct val="100000"/>
              </a:lnSpc>
              <a:spcBef>
                <a:spcPts val="1400"/>
              </a:spcBef>
            </a:pPr>
            <a:r>
              <a:rPr lang="en-US" sz="2200" b="1" dirty="0">
                <a:solidFill>
                  <a:schemeClr val="accent3">
                    <a:lumMod val="25000"/>
                  </a:schemeClr>
                </a:solidFill>
                <a:latin typeface="Abadi"/>
              </a:rPr>
              <a:t>The data collection process involved making GET requests to the SpaceX API to retrieve relevant information.</a:t>
            </a:r>
            <a:endParaRPr lang="en-US" b="1" dirty="0">
              <a:solidFill>
                <a:schemeClr val="accent3">
                  <a:lumMod val="25000"/>
                </a:schemeClr>
              </a:solidFill>
              <a:latin typeface="Abadi"/>
              <a:cs typeface="Calibri"/>
            </a:endParaRPr>
          </a:p>
          <a:p>
            <a:pPr>
              <a:lnSpc>
                <a:spcPct val="100000"/>
              </a:lnSpc>
              <a:spcBef>
                <a:spcPts val="1400"/>
              </a:spcBef>
            </a:pPr>
            <a:r>
              <a:rPr lang="en-US" sz="2200" b="1" dirty="0">
                <a:solidFill>
                  <a:schemeClr val="accent3">
                    <a:lumMod val="25000"/>
                  </a:schemeClr>
                </a:solidFill>
                <a:latin typeface="Abadi"/>
              </a:rPr>
              <a:t>JSON Decoding and </a:t>
            </a:r>
            <a:r>
              <a:rPr lang="en-US" sz="2200" b="1" err="1">
                <a:solidFill>
                  <a:schemeClr val="accent3">
                    <a:lumMod val="25000"/>
                  </a:schemeClr>
                </a:solidFill>
                <a:latin typeface="Abadi"/>
              </a:rPr>
              <a:t>DataFrame</a:t>
            </a:r>
            <a:r>
              <a:rPr lang="en-US" sz="2200" b="1" dirty="0">
                <a:solidFill>
                  <a:schemeClr val="accent3">
                    <a:lumMod val="25000"/>
                  </a:schemeClr>
                </a:solidFill>
                <a:latin typeface="Abadi"/>
              </a:rPr>
              <a:t> Conversion:</a:t>
            </a:r>
            <a:endParaRPr lang="en-US" b="1"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a:rPr>
              <a:t>The response content obtained from the API was decoded as JSON using the .</a:t>
            </a:r>
            <a:r>
              <a:rPr lang="en-US" sz="2200" b="1" err="1">
                <a:solidFill>
                  <a:schemeClr val="accent3">
                    <a:lumMod val="25000"/>
                  </a:schemeClr>
                </a:solidFill>
                <a:latin typeface="Abadi"/>
              </a:rPr>
              <a:t>json</a:t>
            </a:r>
            <a:r>
              <a:rPr lang="en-US" sz="2200" b="1" dirty="0">
                <a:solidFill>
                  <a:schemeClr val="accent3">
                    <a:lumMod val="25000"/>
                  </a:schemeClr>
                </a:solidFill>
                <a:latin typeface="Abadi"/>
              </a:rPr>
              <a:t>() function. This JSON data was then transformed into a pandas </a:t>
            </a:r>
            <a:r>
              <a:rPr lang="en-US" sz="2200" b="1" err="1">
                <a:solidFill>
                  <a:schemeClr val="accent3">
                    <a:lumMod val="25000"/>
                  </a:schemeClr>
                </a:solidFill>
                <a:latin typeface="Abadi"/>
              </a:rPr>
              <a:t>DataFrame</a:t>
            </a:r>
            <a:r>
              <a:rPr lang="en-US" sz="2200" b="1" dirty="0">
                <a:solidFill>
                  <a:schemeClr val="accent3">
                    <a:lumMod val="25000"/>
                  </a:schemeClr>
                </a:solidFill>
                <a:latin typeface="Abadi"/>
              </a:rPr>
              <a:t> using .</a:t>
            </a:r>
            <a:r>
              <a:rPr lang="en-US" sz="2200" b="1" err="1">
                <a:solidFill>
                  <a:schemeClr val="accent3">
                    <a:lumMod val="25000"/>
                  </a:schemeClr>
                </a:solidFill>
                <a:latin typeface="Abadi"/>
              </a:rPr>
              <a:t>json_normalize</a:t>
            </a:r>
            <a:r>
              <a:rPr lang="en-US" sz="2200" b="1" dirty="0">
                <a:solidFill>
                  <a:schemeClr val="accent3">
                    <a:lumMod val="25000"/>
                  </a:schemeClr>
                </a:solidFill>
                <a:latin typeface="Abadi"/>
              </a:rPr>
              <a:t>().</a:t>
            </a:r>
            <a:endParaRPr lang="en-US" b="1"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a:rPr>
              <a:t>Data Collection Methods:</a:t>
            </a:r>
          </a:p>
          <a:p>
            <a:pPr>
              <a:lnSpc>
                <a:spcPct val="100000"/>
              </a:lnSpc>
              <a:spcBef>
                <a:spcPts val="1400"/>
              </a:spcBef>
            </a:pPr>
            <a:r>
              <a:rPr lang="en-US" sz="2200" b="1" dirty="0">
                <a:solidFill>
                  <a:schemeClr val="accent3">
                    <a:lumMod val="25000"/>
                  </a:schemeClr>
                </a:solidFill>
                <a:latin typeface="Abadi"/>
              </a:rPr>
              <a:t>Data Cleaning:</a:t>
            </a:r>
            <a:endParaRPr lang="en-US" b="1"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a:rPr>
              <a:t>After obtaining the </a:t>
            </a:r>
            <a:r>
              <a:rPr lang="en-US" sz="2200" b="1" dirty="0" err="1">
                <a:solidFill>
                  <a:schemeClr val="accent3">
                    <a:lumMod val="25000"/>
                  </a:schemeClr>
                </a:solidFill>
                <a:latin typeface="Abadi"/>
              </a:rPr>
              <a:t>DataFrame</a:t>
            </a:r>
            <a:r>
              <a:rPr lang="en-US" sz="2200" b="1" dirty="0">
                <a:solidFill>
                  <a:schemeClr val="accent3">
                    <a:lumMod val="25000"/>
                  </a:schemeClr>
                </a:solidFill>
                <a:latin typeface="Abadi"/>
              </a:rPr>
              <a:t>, we performed data cleaning operations, which included checking for missing values and filling them in where necessary to ensure data completeness and accuracy.</a:t>
            </a:r>
            <a:endParaRPr lang="en-US" b="1"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a:rPr>
              <a:t>Web Scraping from Wikipedia:</a:t>
            </a:r>
            <a:endParaRPr lang="en-US" b="1"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a:rPr>
              <a:t>Additionally, web scraping techniques were employed to gather Falcon 9 launch records from Wikipedia. This involved extracting the launch records as an HTML table and parsing it to convert it into a pandas </a:t>
            </a:r>
            <a:r>
              <a:rPr lang="en-US" sz="2200" b="1" err="1">
                <a:solidFill>
                  <a:schemeClr val="accent3">
                    <a:lumMod val="25000"/>
                  </a:schemeClr>
                </a:solidFill>
                <a:latin typeface="Abadi"/>
              </a:rPr>
              <a:t>DataFrame</a:t>
            </a:r>
            <a:r>
              <a:rPr lang="en-US" sz="2200" b="1" dirty="0">
                <a:solidFill>
                  <a:schemeClr val="accent3">
                    <a:lumMod val="25000"/>
                  </a:schemeClr>
                </a:solidFill>
                <a:latin typeface="Abadi"/>
              </a:rPr>
              <a:t> for further analysis.</a:t>
            </a:r>
            <a:endParaRPr lang="en-US" b="1"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a:t>
            </a:r>
            <a:r>
              <a:rPr lang="en-US">
                <a:solidFill>
                  <a:srgbClr val="0B49CB"/>
                </a:solidFill>
                <a:latin typeface="Abadi"/>
                <a:cs typeface="Times New Roman"/>
              </a:rPr>
              <a:t>Continued!</a:t>
            </a:r>
            <a:endParaRPr lang="en-US">
              <a:solidFill>
                <a:srgbClr val="0B49CB"/>
              </a:solidFill>
            </a:endParaRPr>
          </a:p>
        </p:txBody>
      </p:sp>
    </p:spTree>
    <p:extLst>
      <p:ext uri="{BB962C8B-B14F-4D97-AF65-F5344CB8AC3E}">
        <p14:creationId xmlns:p14="http://schemas.microsoft.com/office/powerpoint/2010/main" val="147853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37" name="Slide Number Placeholder 5">
            <a:extLst>
              <a:ext uri="{FF2B5EF4-FFF2-40B4-BE49-F238E27FC236}">
                <a16:creationId xmlns:a16="http://schemas.microsoft.com/office/drawing/2014/main" id="{5EC4F0AA-EC83-437B-0006-0D993CF63665}"/>
              </a:ext>
            </a:extLst>
          </p:cNvPr>
          <p:cNvSpPr>
            <a:spLocks noGrp="1"/>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13</a:t>
            </a:fld>
            <a:endParaRPr lang="en-US"/>
          </a:p>
        </p:txBody>
      </p:sp>
      <p:sp>
        <p:nvSpPr>
          <p:cNvPr id="238" name="Text Placeholder 2">
            <a:extLst>
              <a:ext uri="{FF2B5EF4-FFF2-40B4-BE49-F238E27FC236}">
                <a16:creationId xmlns:a16="http://schemas.microsoft.com/office/drawing/2014/main" id="{DB05D913-DDAA-E028-77DE-90ECA9915FF0}"/>
              </a:ext>
            </a:extLst>
          </p:cNvPr>
          <p:cNvSpPr>
            <a:spLocks noGrp="1"/>
          </p:cNvSpPr>
          <p:nvPr/>
        </p:nvSpPr>
        <p:spPr>
          <a:xfrm>
            <a:off x="820738" y="1356673"/>
            <a:ext cx="4606144" cy="51130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239" name="Title 1">
            <a:extLst>
              <a:ext uri="{FF2B5EF4-FFF2-40B4-BE49-F238E27FC236}">
                <a16:creationId xmlns:a16="http://schemas.microsoft.com/office/drawing/2014/main" id="{68777444-8C90-23B7-6498-CD95D6B8804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solidFill>
                  <a:srgbClr val="0B49CB"/>
                </a:solidFill>
                <a:latin typeface="Abadi"/>
              </a:rPr>
              <a:t>Data Collection – SpaceX API</a:t>
            </a:r>
          </a:p>
        </p:txBody>
      </p:sp>
      <p:sp>
        <p:nvSpPr>
          <p:cNvPr id="241" name="TextBox 240">
            <a:extLst>
              <a:ext uri="{FF2B5EF4-FFF2-40B4-BE49-F238E27FC236}">
                <a16:creationId xmlns:a16="http://schemas.microsoft.com/office/drawing/2014/main" id="{8BAE114D-E2EF-6C74-288F-F613F8BB8C42}"/>
              </a:ext>
            </a:extLst>
          </p:cNvPr>
          <p:cNvSpPr txBox="1"/>
          <p:nvPr/>
        </p:nvSpPr>
        <p:spPr>
          <a:xfrm>
            <a:off x="88143" y="1353403"/>
            <a:ext cx="6428094" cy="56015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dirty="0">
                <a:ea typeface="+mn-lt"/>
                <a:cs typeface="+mn-lt"/>
              </a:rPr>
              <a:t>We utilized the SpaceX API to collect the necessary data for our analysis.</a:t>
            </a:r>
            <a:endParaRPr lang="en-US" sz="2000" b="1">
              <a:cs typeface="Calibri" panose="020F0502020204030204"/>
            </a:endParaRPr>
          </a:p>
          <a:p>
            <a:pPr marL="285750" indent="-285750">
              <a:buFont typeface="Arial"/>
              <a:buChar char="•"/>
            </a:pPr>
            <a:endParaRPr lang="en-US" sz="2000" b="1" dirty="0">
              <a:ea typeface="+mn-lt"/>
              <a:cs typeface="+mn-lt"/>
            </a:endParaRPr>
          </a:p>
          <a:p>
            <a:pPr marL="285750" indent="-285750">
              <a:buFont typeface="Arial"/>
              <a:buChar char="•"/>
            </a:pPr>
            <a:r>
              <a:rPr lang="en-US" sz="2000" b="1" dirty="0">
                <a:ea typeface="+mn-lt"/>
                <a:cs typeface="+mn-lt"/>
              </a:rPr>
              <a:t>The data collection process involved making GET requests to the SpaceX API.</a:t>
            </a:r>
            <a:endParaRPr lang="en-US" sz="2000" b="1">
              <a:cs typeface="Calibri" panose="020F0502020204030204"/>
            </a:endParaRPr>
          </a:p>
          <a:p>
            <a:pPr marL="285750" indent="-285750">
              <a:buFont typeface="Arial"/>
              <a:buChar char="•"/>
            </a:pPr>
            <a:endParaRPr lang="en-US" sz="2000" b="1" dirty="0">
              <a:ea typeface="+mn-lt"/>
              <a:cs typeface="+mn-lt"/>
            </a:endParaRPr>
          </a:p>
          <a:p>
            <a:pPr marL="285750" indent="-285750">
              <a:buFont typeface="Arial"/>
              <a:buChar char="•"/>
            </a:pPr>
            <a:r>
              <a:rPr lang="en-US" sz="2000" b="1" dirty="0">
                <a:ea typeface="+mn-lt"/>
                <a:cs typeface="+mn-lt"/>
              </a:rPr>
              <a:t>We cleaned and formatted the obtained data to ensure its quality and usability.</a:t>
            </a:r>
            <a:endParaRPr lang="en-US" sz="2000" b="1">
              <a:cs typeface="Calibri" panose="020F0502020204030204"/>
            </a:endParaRPr>
          </a:p>
          <a:p>
            <a:pPr marL="285750" indent="-285750">
              <a:buFont typeface="Arial"/>
              <a:buChar char="•"/>
            </a:pPr>
            <a:endParaRPr lang="en-US" sz="2000" b="1" dirty="0">
              <a:ea typeface="+mn-lt"/>
              <a:cs typeface="+mn-lt"/>
            </a:endParaRPr>
          </a:p>
          <a:p>
            <a:pPr marL="285750" indent="-285750">
              <a:buFont typeface="Arial"/>
              <a:buChar char="•"/>
            </a:pPr>
            <a:r>
              <a:rPr lang="en-US" sz="2000" b="1" dirty="0">
                <a:ea typeface="+mn-lt"/>
                <a:cs typeface="+mn-lt"/>
              </a:rPr>
              <a:t>Basic data wrangling techniques were applied to organize and structure the collected data.</a:t>
            </a:r>
            <a:endParaRPr lang="en-US" sz="2000" b="1">
              <a:cs typeface="Calibri" panose="020F0502020204030204"/>
            </a:endParaRPr>
          </a:p>
          <a:p>
            <a:pPr marL="285750" indent="-285750">
              <a:buFont typeface="Arial"/>
              <a:buChar char="•"/>
            </a:pPr>
            <a:endParaRPr lang="en-US" sz="2000" b="1" dirty="0">
              <a:ea typeface="+mn-lt"/>
              <a:cs typeface="+mn-lt"/>
            </a:endParaRPr>
          </a:p>
          <a:p>
            <a:pPr marL="285750" indent="-285750">
              <a:buFont typeface="Arial"/>
              <a:buChar char="•"/>
            </a:pPr>
            <a:r>
              <a:rPr lang="en-US" sz="2000" b="1" dirty="0">
                <a:ea typeface="+mn-lt"/>
                <a:cs typeface="+mn-lt"/>
              </a:rPr>
              <a:t>For more detailed information about our data collection process using the SpaceX API, please refer to the following notebook: </a:t>
            </a:r>
          </a:p>
          <a:p>
            <a:endParaRPr lang="en-US" b="1" dirty="0">
              <a:ea typeface="+mn-lt"/>
              <a:cs typeface="+mn-lt"/>
            </a:endParaRPr>
          </a:p>
          <a:p>
            <a:r>
              <a:rPr lang="en-US" sz="4000" b="1" dirty="0">
                <a:ea typeface="+mn-lt"/>
                <a:cs typeface="+mn-lt"/>
                <a:hlinkClick r:id="rId3"/>
              </a:rPr>
              <a:t>Link to Notebook</a:t>
            </a:r>
            <a:endParaRPr lang="en-US" sz="4000" b="1">
              <a:cs typeface="Calibri"/>
            </a:endParaRPr>
          </a:p>
        </p:txBody>
      </p:sp>
      <p:sp>
        <p:nvSpPr>
          <p:cNvPr id="242" name="TextBox 241">
            <a:extLst>
              <a:ext uri="{FF2B5EF4-FFF2-40B4-BE49-F238E27FC236}">
                <a16:creationId xmlns:a16="http://schemas.microsoft.com/office/drawing/2014/main" id="{D1EDA69B-C7FC-0DF2-110A-7ABDA3B3694A}"/>
              </a:ext>
            </a:extLst>
          </p:cNvPr>
          <p:cNvSpPr txBox="1"/>
          <p:nvPr/>
        </p:nvSpPr>
        <p:spPr>
          <a:xfrm>
            <a:off x="6710149" y="1549589"/>
            <a:ext cx="5132126" cy="5061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43" name="Picture 243" descr="Graphical user interface, text, application, email&#10;&#10;Description automatically generated">
            <a:extLst>
              <a:ext uri="{FF2B5EF4-FFF2-40B4-BE49-F238E27FC236}">
                <a16:creationId xmlns:a16="http://schemas.microsoft.com/office/drawing/2014/main" id="{D9CDD6D7-DE29-778A-77F5-1C15F68CDD97}"/>
              </a:ext>
            </a:extLst>
          </p:cNvPr>
          <p:cNvPicPr>
            <a:picLocks noChangeAspect="1"/>
          </p:cNvPicPr>
          <p:nvPr/>
        </p:nvPicPr>
        <p:blipFill>
          <a:blip r:embed="rId4"/>
          <a:stretch>
            <a:fillRect/>
          </a:stretch>
        </p:blipFill>
        <p:spPr>
          <a:xfrm>
            <a:off x="7158251" y="1620372"/>
            <a:ext cx="3948752" cy="399256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37" name="Slide Number Placeholder 5">
            <a:extLst>
              <a:ext uri="{FF2B5EF4-FFF2-40B4-BE49-F238E27FC236}">
                <a16:creationId xmlns:a16="http://schemas.microsoft.com/office/drawing/2014/main" id="{5EC4F0AA-EC83-437B-0006-0D993CF63665}"/>
              </a:ext>
            </a:extLst>
          </p:cNvPr>
          <p:cNvSpPr>
            <a:spLocks noGrp="1"/>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14</a:t>
            </a:fld>
            <a:endParaRPr lang="en-US"/>
          </a:p>
        </p:txBody>
      </p:sp>
      <p:sp>
        <p:nvSpPr>
          <p:cNvPr id="238" name="Text Placeholder 2">
            <a:extLst>
              <a:ext uri="{FF2B5EF4-FFF2-40B4-BE49-F238E27FC236}">
                <a16:creationId xmlns:a16="http://schemas.microsoft.com/office/drawing/2014/main" id="{DB05D913-DDAA-E028-77DE-90ECA9915FF0}"/>
              </a:ext>
            </a:extLst>
          </p:cNvPr>
          <p:cNvSpPr>
            <a:spLocks noGrp="1"/>
          </p:cNvSpPr>
          <p:nvPr/>
        </p:nvSpPr>
        <p:spPr>
          <a:xfrm>
            <a:off x="820738" y="1356673"/>
            <a:ext cx="4606144" cy="51130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239" name="Title 1">
            <a:extLst>
              <a:ext uri="{FF2B5EF4-FFF2-40B4-BE49-F238E27FC236}">
                <a16:creationId xmlns:a16="http://schemas.microsoft.com/office/drawing/2014/main" id="{68777444-8C90-23B7-6498-CD95D6B8804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solidFill>
                  <a:srgbClr val="0B49CB"/>
                </a:solidFill>
                <a:latin typeface="Abadi"/>
              </a:rPr>
              <a:t>Data Collection – </a:t>
            </a:r>
            <a:r>
              <a:rPr lang="en-US" sz="4000" dirty="0">
                <a:solidFill>
                  <a:srgbClr val="0B49CB"/>
                </a:solidFill>
                <a:latin typeface="Abadi"/>
                <a:ea typeface="+mn-lt"/>
                <a:cs typeface="+mn-lt"/>
              </a:rPr>
              <a:t>Web Scraping</a:t>
            </a:r>
            <a:endParaRPr lang="en-US" sz="4000" dirty="0">
              <a:solidFill>
                <a:srgbClr val="0B49CB"/>
              </a:solidFill>
              <a:latin typeface="Abadi"/>
            </a:endParaRPr>
          </a:p>
        </p:txBody>
      </p:sp>
      <p:sp>
        <p:nvSpPr>
          <p:cNvPr id="241" name="TextBox 240">
            <a:extLst>
              <a:ext uri="{FF2B5EF4-FFF2-40B4-BE49-F238E27FC236}">
                <a16:creationId xmlns:a16="http://schemas.microsoft.com/office/drawing/2014/main" id="{8BAE114D-E2EF-6C74-288F-F613F8BB8C42}"/>
              </a:ext>
            </a:extLst>
          </p:cNvPr>
          <p:cNvSpPr txBox="1"/>
          <p:nvPr/>
        </p:nvSpPr>
        <p:spPr>
          <a:xfrm>
            <a:off x="88143" y="1353403"/>
            <a:ext cx="6428094"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cs typeface="Calibri"/>
              </a:rPr>
              <a:t>To complement our data collection efforts, we utilized web scraping techniques to gather Falcon 9 launch records.</a:t>
            </a:r>
          </a:p>
          <a:p>
            <a:pPr marL="285750" indent="-285750">
              <a:buFont typeface="Arial"/>
              <a:buChar char="•"/>
            </a:pPr>
            <a:r>
              <a:rPr lang="en-US" sz="2400" b="1" dirty="0">
                <a:cs typeface="Calibri"/>
              </a:rPr>
              <a:t>We employed </a:t>
            </a:r>
            <a:r>
              <a:rPr lang="en-US" sz="2400" b="1" err="1">
                <a:cs typeface="Calibri"/>
              </a:rPr>
              <a:t>BeautifulSoup</a:t>
            </a:r>
            <a:r>
              <a:rPr lang="en-US" sz="2400" b="1" dirty="0">
                <a:cs typeface="Calibri"/>
              </a:rPr>
              <a:t>, a Python library, to scrape the necessary data from web pages.</a:t>
            </a:r>
            <a:endParaRPr lang="en-US" sz="2400" b="1">
              <a:cs typeface="Calibri"/>
            </a:endParaRPr>
          </a:p>
          <a:p>
            <a:pPr marL="285750" indent="-285750">
              <a:buFont typeface="Arial"/>
              <a:buChar char="•"/>
            </a:pPr>
            <a:r>
              <a:rPr lang="en-US" sz="2400" b="1" dirty="0">
                <a:cs typeface="Calibri"/>
              </a:rPr>
              <a:t>The scraped data was parsed and converted into a structured format, specifically a pandas </a:t>
            </a:r>
            <a:r>
              <a:rPr lang="en-US" sz="2400" b="1" err="1">
                <a:cs typeface="Calibri"/>
              </a:rPr>
              <a:t>dataframe</a:t>
            </a:r>
            <a:r>
              <a:rPr lang="en-US" sz="2400" b="1" dirty="0">
                <a:cs typeface="Calibri"/>
              </a:rPr>
              <a:t>.</a:t>
            </a:r>
            <a:endParaRPr lang="en-US" sz="2400" b="1">
              <a:cs typeface="Calibri"/>
            </a:endParaRPr>
          </a:p>
          <a:p>
            <a:pPr marL="285750" indent="-285750">
              <a:buFont typeface="Arial"/>
              <a:buChar char="•"/>
            </a:pPr>
            <a:r>
              <a:rPr lang="en-US" sz="2400" b="1" dirty="0">
                <a:cs typeface="Calibri"/>
              </a:rPr>
              <a:t>This </a:t>
            </a:r>
            <a:r>
              <a:rPr lang="en-US" sz="2400" b="1" err="1">
                <a:cs typeface="Calibri"/>
              </a:rPr>
              <a:t>dataframe</a:t>
            </a:r>
            <a:r>
              <a:rPr lang="en-US" sz="2400" b="1" dirty="0">
                <a:cs typeface="Calibri"/>
              </a:rPr>
              <a:t> served as a valuable resource for our subsequent analysis.</a:t>
            </a:r>
            <a:endParaRPr lang="en-US" sz="2400" b="1">
              <a:cs typeface="Calibri"/>
            </a:endParaRPr>
          </a:p>
          <a:p>
            <a:pPr marL="285750" indent="-285750">
              <a:buFont typeface="Arial"/>
              <a:buChar char="•"/>
            </a:pPr>
            <a:r>
              <a:rPr lang="en-US" sz="2400" b="1" dirty="0">
                <a:cs typeface="Calibri"/>
              </a:rPr>
              <a:t>For a more detailed explanation of our web scraping process, please refer to the following notebook: </a:t>
            </a:r>
            <a:endParaRPr lang="en-US" sz="2400" b="1">
              <a:cs typeface="Calibri"/>
            </a:endParaRPr>
          </a:p>
          <a:p>
            <a:pPr marL="285750" indent="-285750">
              <a:buFont typeface="Arial"/>
              <a:buChar char="•"/>
            </a:pPr>
            <a:r>
              <a:rPr lang="en-US" sz="3600" b="1" dirty="0">
                <a:cs typeface="Calibri"/>
              </a:rPr>
              <a:t> </a:t>
            </a:r>
            <a:r>
              <a:rPr lang="en-US" sz="3600" b="1" dirty="0">
                <a:cs typeface="Calibri"/>
                <a:hlinkClick r:id="rId3"/>
              </a:rPr>
              <a:t>Link to Notebook</a:t>
            </a:r>
            <a:endParaRPr lang="en-US" sz="3600" b="1" dirty="0">
              <a:cs typeface="Calibri"/>
            </a:endParaRPr>
          </a:p>
          <a:p>
            <a:pPr marL="285750" indent="-285750">
              <a:buFont typeface="Arial"/>
              <a:buChar char="•"/>
            </a:pPr>
            <a:endParaRPr lang="en-US" sz="2400" b="1" dirty="0">
              <a:cs typeface="Calibri"/>
            </a:endParaRPr>
          </a:p>
        </p:txBody>
      </p:sp>
      <p:sp>
        <p:nvSpPr>
          <p:cNvPr id="242" name="TextBox 241">
            <a:extLst>
              <a:ext uri="{FF2B5EF4-FFF2-40B4-BE49-F238E27FC236}">
                <a16:creationId xmlns:a16="http://schemas.microsoft.com/office/drawing/2014/main" id="{D1EDA69B-C7FC-0DF2-110A-7ABDA3B3694A}"/>
              </a:ext>
            </a:extLst>
          </p:cNvPr>
          <p:cNvSpPr txBox="1"/>
          <p:nvPr/>
        </p:nvSpPr>
        <p:spPr>
          <a:xfrm>
            <a:off x="204716" y="4449738"/>
            <a:ext cx="5132126" cy="5061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 name="Picture 2">
            <a:extLst>
              <a:ext uri="{FF2B5EF4-FFF2-40B4-BE49-F238E27FC236}">
                <a16:creationId xmlns:a16="http://schemas.microsoft.com/office/drawing/2014/main" id="{F119550D-F0B9-8FE6-F9E1-15F8F13C2B3E}"/>
              </a:ext>
            </a:extLst>
          </p:cNvPr>
          <p:cNvPicPr>
            <a:picLocks noChangeAspect="1"/>
          </p:cNvPicPr>
          <p:nvPr/>
        </p:nvPicPr>
        <p:blipFill>
          <a:blip r:embed="rId4"/>
          <a:stretch>
            <a:fillRect/>
          </a:stretch>
        </p:blipFill>
        <p:spPr>
          <a:xfrm>
            <a:off x="7055893" y="1843723"/>
            <a:ext cx="3084394" cy="3523121"/>
          </a:xfrm>
          <a:prstGeom prst="rect">
            <a:avLst/>
          </a:prstGeom>
        </p:spPr>
      </p:pic>
    </p:spTree>
    <p:extLst>
      <p:ext uri="{BB962C8B-B14F-4D97-AF65-F5344CB8AC3E}">
        <p14:creationId xmlns:p14="http://schemas.microsoft.com/office/powerpoint/2010/main" val="298497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dirty="0"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459682" cy="4863129"/>
          </a:xfrm>
          <a:prstGeom prst="rect">
            <a:avLst/>
          </a:prstGeom>
        </p:spPr>
        <p:txBody>
          <a:bodyPr lIns="91440" tIns="45720" rIns="91440" bIns="45720" anchor="t"/>
          <a:lstStyle/>
          <a:p>
            <a:endParaRPr lang="en-US" sz="2200" dirty="0">
              <a:solidFill>
                <a:schemeClr val="accent3">
                  <a:lumMod val="25000"/>
                </a:schemeClr>
              </a:solidFill>
              <a:latin typeface="Abadi"/>
            </a:endParaRPr>
          </a:p>
          <a:p>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2" name="TextBox 1">
            <a:extLst>
              <a:ext uri="{FF2B5EF4-FFF2-40B4-BE49-F238E27FC236}">
                <a16:creationId xmlns:a16="http://schemas.microsoft.com/office/drawing/2014/main" id="{96FA0835-F622-59F1-B530-8EF56883E499}"/>
              </a:ext>
            </a:extLst>
          </p:cNvPr>
          <p:cNvSpPr txBox="1"/>
          <p:nvPr/>
        </p:nvSpPr>
        <p:spPr>
          <a:xfrm>
            <a:off x="1919216" y="218932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116091F8-C260-AD43-834C-4DFDB93F98E2}"/>
              </a:ext>
            </a:extLst>
          </p:cNvPr>
          <p:cNvSpPr txBox="1"/>
          <p:nvPr/>
        </p:nvSpPr>
        <p:spPr>
          <a:xfrm>
            <a:off x="6022074" y="1481352"/>
            <a:ext cx="5472750"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dirty="0">
                <a:cs typeface="Calibri"/>
              </a:rPr>
              <a:t>As part of our data analysis process, we conducted exploratory data analysis (EDA) to gain insights into the dataset.</a:t>
            </a:r>
          </a:p>
          <a:p>
            <a:pPr marL="285750" indent="-285750">
              <a:buFont typeface="Arial"/>
              <a:buChar char="•"/>
            </a:pPr>
            <a:r>
              <a:rPr lang="en-US" sz="2000" b="1" dirty="0">
                <a:cs typeface="Calibri"/>
              </a:rPr>
              <a:t>We examined the number of launches at each site and analyzed the frequency of different orbits.</a:t>
            </a:r>
          </a:p>
          <a:p>
            <a:pPr marL="285750" indent="-285750">
              <a:buFont typeface="Arial"/>
              <a:buChar char="•"/>
            </a:pPr>
            <a:r>
              <a:rPr lang="en-US" sz="2000" b="1" dirty="0">
                <a:cs typeface="Calibri"/>
              </a:rPr>
              <a:t>Additionally, we created a landing outcome label based on the outcome column in the dataset.</a:t>
            </a:r>
          </a:p>
          <a:p>
            <a:pPr marL="285750" indent="-285750">
              <a:buFont typeface="Arial"/>
              <a:buChar char="•"/>
            </a:pPr>
            <a:r>
              <a:rPr lang="en-US" sz="2000" b="1" dirty="0">
                <a:cs typeface="Calibri"/>
              </a:rPr>
              <a:t>The results of our analysis, including the calculated statistics and labeled data, were exported to a CSV file for further use.</a:t>
            </a:r>
          </a:p>
          <a:p>
            <a:pPr marL="285750" indent="-285750">
              <a:buFont typeface="Arial"/>
              <a:buChar char="•"/>
            </a:pPr>
            <a:r>
              <a:rPr lang="en-US" sz="2000" b="1" dirty="0">
                <a:cs typeface="Calibri"/>
              </a:rPr>
              <a:t>For a more detailed overview of our data wrangling process, please refer to the following notebook: </a:t>
            </a:r>
          </a:p>
          <a:p>
            <a:pPr marL="285750" indent="-285750">
              <a:buFont typeface="Arial"/>
              <a:buChar char="•"/>
            </a:pPr>
            <a:r>
              <a:rPr lang="en-US" sz="2000" b="1" dirty="0">
                <a:cs typeface="Calibri"/>
                <a:hlinkClick r:id="rId3"/>
              </a:rPr>
              <a:t>Link to Notebook</a:t>
            </a:r>
          </a:p>
          <a:p>
            <a:endParaRPr lang="en-US" dirty="0">
              <a:cs typeface="Calibri"/>
            </a:endParaRPr>
          </a:p>
        </p:txBody>
      </p:sp>
      <p:sp>
        <p:nvSpPr>
          <p:cNvPr id="6" name="TextBox 5">
            <a:extLst>
              <a:ext uri="{FF2B5EF4-FFF2-40B4-BE49-F238E27FC236}">
                <a16:creationId xmlns:a16="http://schemas.microsoft.com/office/drawing/2014/main" id="{2CEF4545-C55C-789D-FF3C-E237E2BDF26E}"/>
              </a:ext>
            </a:extLst>
          </p:cNvPr>
          <p:cNvSpPr txBox="1"/>
          <p:nvPr/>
        </p:nvSpPr>
        <p:spPr>
          <a:xfrm>
            <a:off x="1404582" y="2186484"/>
            <a:ext cx="3129886" cy="34483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8" descr="Diagram&#10;&#10;Description automatically generated">
            <a:extLst>
              <a:ext uri="{FF2B5EF4-FFF2-40B4-BE49-F238E27FC236}">
                <a16:creationId xmlns:a16="http://schemas.microsoft.com/office/drawing/2014/main" id="{46EABFBA-2A7A-7F53-339A-C271847A9F6E}"/>
              </a:ext>
            </a:extLst>
          </p:cNvPr>
          <p:cNvPicPr>
            <a:picLocks noChangeAspect="1"/>
          </p:cNvPicPr>
          <p:nvPr/>
        </p:nvPicPr>
        <p:blipFill>
          <a:blip r:embed="rId4"/>
          <a:stretch>
            <a:fillRect/>
          </a:stretch>
        </p:blipFill>
        <p:spPr>
          <a:xfrm>
            <a:off x="448101" y="1923835"/>
            <a:ext cx="5199796" cy="364722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dirty="0"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2727" y="1302461"/>
            <a:ext cx="6845440" cy="3157160"/>
          </a:xfrm>
          <a:prstGeom prst="rect">
            <a:avLst/>
          </a:prstGeom>
        </p:spPr>
        <p:txBody>
          <a:bodyPr lIns="91440" tIns="45720" rIns="91440" bIns="45720" anchor="t"/>
          <a:lstStyle/>
          <a:p>
            <a:pPr>
              <a:lnSpc>
                <a:spcPct val="100000"/>
              </a:lnSpc>
            </a:pPr>
            <a:r>
              <a:rPr lang="en-US" sz="2200">
                <a:solidFill>
                  <a:schemeClr val="accent3">
                    <a:lumMod val="25000"/>
                  </a:schemeClr>
                </a:solidFill>
                <a:latin typeface="Abadi" panose="020B0604020104020204" pitchFamily="34" charset="0"/>
              </a:rPr>
              <a:t>Utilized data visualization techniques to explore the 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Visualized relationships between flight number and launch site, payload and launch site, success rate of each orbit type, flight number and orbit type, and the yearly trend of launch success.</a:t>
            </a:r>
            <a:endParaRPr lang="en-US"/>
          </a:p>
          <a:p>
            <a:pPr>
              <a:lnSpc>
                <a:spcPct val="100000"/>
              </a:lnSpc>
              <a:spcBef>
                <a:spcPts val="1400"/>
              </a:spcBef>
            </a:pPr>
            <a:r>
              <a:rPr lang="en-US" sz="2200">
                <a:solidFill>
                  <a:schemeClr val="accent3">
                    <a:lumMod val="25000"/>
                  </a:schemeClr>
                </a:solidFill>
                <a:latin typeface="Abadi" panose="020B0604020104020204" pitchFamily="34" charset="0"/>
              </a:rPr>
              <a:t>Uncovered patterns, trends, and correlations through visual representations.</a:t>
            </a:r>
            <a:endParaRPr lang="en-US"/>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pic>
        <p:nvPicPr>
          <p:cNvPr id="2" name="Picture 5" descr="Chart, bar chart&#10;&#10;Description automatically generated">
            <a:extLst>
              <a:ext uri="{FF2B5EF4-FFF2-40B4-BE49-F238E27FC236}">
                <a16:creationId xmlns:a16="http://schemas.microsoft.com/office/drawing/2014/main" id="{5E7D0D8E-41CB-6D73-66B9-0DCD2372AEAE}"/>
              </a:ext>
            </a:extLst>
          </p:cNvPr>
          <p:cNvPicPr>
            <a:picLocks noChangeAspect="1"/>
          </p:cNvPicPr>
          <p:nvPr/>
        </p:nvPicPr>
        <p:blipFill>
          <a:blip r:embed="rId3"/>
          <a:stretch>
            <a:fillRect/>
          </a:stretch>
        </p:blipFill>
        <p:spPr>
          <a:xfrm>
            <a:off x="527713" y="4452112"/>
            <a:ext cx="6416722" cy="2389299"/>
          </a:xfrm>
          <a:prstGeom prst="rect">
            <a:avLst/>
          </a:prstGeom>
        </p:spPr>
      </p:pic>
      <p:sp>
        <p:nvSpPr>
          <p:cNvPr id="6" name="TextBox 5">
            <a:extLst>
              <a:ext uri="{FF2B5EF4-FFF2-40B4-BE49-F238E27FC236}">
                <a16:creationId xmlns:a16="http://schemas.microsoft.com/office/drawing/2014/main" id="{8E5A96FE-C55C-BF08-0E64-E5B82571EC72}"/>
              </a:ext>
            </a:extLst>
          </p:cNvPr>
          <p:cNvSpPr txBox="1"/>
          <p:nvPr/>
        </p:nvSpPr>
        <p:spPr>
          <a:xfrm>
            <a:off x="8728880" y="194764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7" descr="Chart, scatter chart&#10;&#10;Description automatically generated">
            <a:extLst>
              <a:ext uri="{FF2B5EF4-FFF2-40B4-BE49-F238E27FC236}">
                <a16:creationId xmlns:a16="http://schemas.microsoft.com/office/drawing/2014/main" id="{76FD10C1-10C4-BF21-6DC3-FB575A7205BC}"/>
              </a:ext>
            </a:extLst>
          </p:cNvPr>
          <p:cNvPicPr>
            <a:picLocks noChangeAspect="1"/>
          </p:cNvPicPr>
          <p:nvPr/>
        </p:nvPicPr>
        <p:blipFill>
          <a:blip r:embed="rId4"/>
          <a:stretch>
            <a:fillRect/>
          </a:stretch>
        </p:blipFill>
        <p:spPr>
          <a:xfrm>
            <a:off x="7203743" y="1388729"/>
            <a:ext cx="4107976" cy="2727139"/>
          </a:xfrm>
          <a:prstGeom prst="rect">
            <a:avLst/>
          </a:prstGeom>
        </p:spPr>
      </p:pic>
      <p:sp>
        <p:nvSpPr>
          <p:cNvPr id="8" name="TextBox 7">
            <a:extLst>
              <a:ext uri="{FF2B5EF4-FFF2-40B4-BE49-F238E27FC236}">
                <a16:creationId xmlns:a16="http://schemas.microsoft.com/office/drawing/2014/main" id="{5455F9AE-7E62-499B-8E49-29E9AA15710C}"/>
              </a:ext>
            </a:extLst>
          </p:cNvPr>
          <p:cNvSpPr txBox="1"/>
          <p:nvPr/>
        </p:nvSpPr>
        <p:spPr>
          <a:xfrm>
            <a:off x="7457933" y="4671515"/>
            <a:ext cx="360755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0000"/>
                </a:solidFill>
                <a:ea typeface="+mn-lt"/>
                <a:cs typeface="+mn-lt"/>
              </a:rPr>
              <a:t>For more details and visualizations, refer to the provided notebook: </a:t>
            </a:r>
          </a:p>
          <a:p>
            <a:r>
              <a:rPr lang="en-US" sz="3600" b="1" dirty="0">
                <a:solidFill>
                  <a:srgbClr val="000000"/>
                </a:solidFill>
                <a:ea typeface="+mn-lt"/>
                <a:cs typeface="+mn-lt"/>
                <a:hlinkClick r:id="rId5"/>
              </a:rPr>
              <a:t>Link to Notebook</a:t>
            </a:r>
            <a:r>
              <a:rPr lang="en-US" sz="3600" b="1" dirty="0">
                <a:solidFill>
                  <a:srgbClr val="000000"/>
                </a:solidFill>
                <a:ea typeface="+mn-lt"/>
                <a:cs typeface="+mn-lt"/>
              </a:rPr>
              <a:t>.</a:t>
            </a:r>
            <a:endParaRPr lang="en-US" sz="3600" b="1">
              <a:cs typeface="Calibri"/>
            </a:endParaRPr>
          </a:p>
        </p:txBody>
      </p:sp>
    </p:spTree>
    <p:extLst>
      <p:ext uri="{BB962C8B-B14F-4D97-AF65-F5344CB8AC3E}">
        <p14:creationId xmlns:p14="http://schemas.microsoft.com/office/powerpoint/2010/main" val="7799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dirty="0" smtClean="0"/>
              <a:t>17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000" b="1" dirty="0">
                <a:solidFill>
                  <a:srgbClr val="1F1F1F"/>
                </a:solidFill>
                <a:ea typeface="+mn-lt"/>
                <a:cs typeface="+mn-lt"/>
              </a:rPr>
              <a:t>We loaded the SpaceX dataset into a PostgreSQL database without leaving the </a:t>
            </a:r>
            <a:r>
              <a:rPr lang="en-US" sz="2000" b="1" err="1">
                <a:solidFill>
                  <a:srgbClr val="1F1F1F"/>
                </a:solidFill>
                <a:ea typeface="+mn-lt"/>
                <a:cs typeface="+mn-lt"/>
              </a:rPr>
              <a:t>Jupyter</a:t>
            </a:r>
            <a:r>
              <a:rPr lang="en-US" sz="2000" b="1" dirty="0">
                <a:solidFill>
                  <a:srgbClr val="1F1F1F"/>
                </a:solidFill>
                <a:ea typeface="+mn-lt"/>
                <a:cs typeface="+mn-lt"/>
              </a:rPr>
              <a:t> notebook.</a:t>
            </a:r>
            <a:endParaRPr lang="en-US" sz="2000" b="1">
              <a:solidFill>
                <a:schemeClr val="accent3">
                  <a:lumMod val="25000"/>
                </a:schemeClr>
              </a:solidFill>
              <a:latin typeface="Abadi" panose="020B0604020104020204" pitchFamily="34" charset="0"/>
            </a:endParaRPr>
          </a:p>
          <a:p>
            <a:r>
              <a:rPr lang="en-US" sz="2000" b="1" dirty="0">
                <a:solidFill>
                  <a:srgbClr val="1F1F1F"/>
                </a:solidFill>
                <a:ea typeface="+mn-lt"/>
                <a:cs typeface="+mn-lt"/>
              </a:rPr>
              <a:t>We applied EDA with SQL to get insight from the data.</a:t>
            </a:r>
            <a:endParaRPr lang="en-US" sz="2000" b="1">
              <a:cs typeface="Calibri"/>
            </a:endParaRPr>
          </a:p>
          <a:p>
            <a:r>
              <a:rPr lang="en-US" sz="2000" b="1" dirty="0">
                <a:solidFill>
                  <a:srgbClr val="1F1F1F"/>
                </a:solidFill>
                <a:ea typeface="+mn-lt"/>
                <a:cs typeface="+mn-lt"/>
              </a:rPr>
              <a:t>We wrote queries to find out:</a:t>
            </a:r>
            <a:endParaRPr lang="en-US" sz="2000" b="1">
              <a:cs typeface="Calibri"/>
            </a:endParaRPr>
          </a:p>
          <a:p>
            <a:pPr lvl="1"/>
            <a:r>
              <a:rPr lang="en-US" sz="2000" b="1" dirty="0">
                <a:solidFill>
                  <a:srgbClr val="1F1F1F"/>
                </a:solidFill>
                <a:ea typeface="+mn-lt"/>
                <a:cs typeface="+mn-lt"/>
              </a:rPr>
              <a:t>The names of unique launch sites in the space mission.</a:t>
            </a:r>
            <a:endParaRPr lang="en-US" sz="2000" b="1">
              <a:cs typeface="Calibri"/>
            </a:endParaRPr>
          </a:p>
          <a:p>
            <a:pPr lvl="1"/>
            <a:r>
              <a:rPr lang="en-US" sz="2000" b="1" dirty="0">
                <a:solidFill>
                  <a:srgbClr val="1F1F1F"/>
                </a:solidFill>
                <a:ea typeface="+mn-lt"/>
                <a:cs typeface="+mn-lt"/>
              </a:rPr>
              <a:t>The total payload mass carried by boosters launched by NASA (CRS).</a:t>
            </a:r>
            <a:endParaRPr lang="en-US" sz="2000" b="1">
              <a:cs typeface="Calibri"/>
            </a:endParaRPr>
          </a:p>
          <a:p>
            <a:pPr lvl="1"/>
            <a:r>
              <a:rPr lang="en-US" sz="2000" b="1" dirty="0">
                <a:solidFill>
                  <a:srgbClr val="1F1F1F"/>
                </a:solidFill>
                <a:ea typeface="+mn-lt"/>
                <a:cs typeface="+mn-lt"/>
              </a:rPr>
              <a:t>The average payload mass carried by booster version F9 v1.1.</a:t>
            </a:r>
            <a:endParaRPr lang="en-US" sz="2000" b="1">
              <a:cs typeface="Calibri"/>
            </a:endParaRPr>
          </a:p>
          <a:p>
            <a:pPr lvl="1"/>
            <a:r>
              <a:rPr lang="en-US" sz="2000" b="1" dirty="0">
                <a:solidFill>
                  <a:srgbClr val="1F1F1F"/>
                </a:solidFill>
                <a:ea typeface="+mn-lt"/>
                <a:cs typeface="+mn-lt"/>
              </a:rPr>
              <a:t>The total number of successful and failure mission outcomes.</a:t>
            </a:r>
            <a:endParaRPr lang="en-US" sz="2000" b="1">
              <a:cs typeface="Calibri"/>
            </a:endParaRPr>
          </a:p>
          <a:p>
            <a:pPr lvl="1"/>
            <a:r>
              <a:rPr lang="en-US" sz="2000" b="1" dirty="0">
                <a:solidFill>
                  <a:srgbClr val="1F1F1F"/>
                </a:solidFill>
                <a:ea typeface="+mn-lt"/>
                <a:cs typeface="+mn-lt"/>
              </a:rPr>
              <a:t>The failed landing outcomes in drone ship, their booster version and launch site names.</a:t>
            </a:r>
            <a:endParaRPr lang="en-US" sz="2000" b="1" dirty="0">
              <a:solidFill>
                <a:srgbClr val="000000"/>
              </a:solidFill>
              <a:ea typeface="+mn-lt"/>
              <a:cs typeface="+mn-lt"/>
            </a:endParaRPr>
          </a:p>
          <a:p>
            <a:pPr>
              <a:lnSpc>
                <a:spcPct val="100000"/>
              </a:lnSpc>
              <a:spcBef>
                <a:spcPts val="1400"/>
              </a:spcBef>
            </a:pPr>
            <a:r>
              <a:rPr lang="en-US" sz="2000" dirty="0">
                <a:solidFill>
                  <a:srgbClr val="1F1F1F"/>
                </a:solidFill>
                <a:cs typeface="Calibri"/>
              </a:rPr>
              <a:t> </a:t>
            </a:r>
            <a:r>
              <a:rPr lang="en-US" dirty="0">
                <a:solidFill>
                  <a:srgbClr val="000000"/>
                </a:solidFill>
                <a:cs typeface="Calibri"/>
                <a:hlinkClick r:id="rId3"/>
              </a:rPr>
              <a:t>Link to notebook</a:t>
            </a:r>
            <a:endParaRPr lang="en-US" dirty="0"/>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9961" y="1545233"/>
            <a:ext cx="10947779" cy="5136084"/>
          </a:xfrm>
          <a:prstGeom prst="rect">
            <a:avLst/>
          </a:prstGeom>
        </p:spPr>
        <p:txBody>
          <a:bodyPr lIns="91440" tIns="45720" rIns="91440" bIns="45720" anchor="t">
            <a:normAutofit/>
          </a:bodyPr>
          <a:lstStyle/>
          <a:p>
            <a:pPr>
              <a:lnSpc>
                <a:spcPct val="100000"/>
              </a:lnSpc>
            </a:pPr>
            <a:r>
              <a:rPr lang="en-US" sz="2200" dirty="0">
                <a:solidFill>
                  <a:schemeClr val="accent3">
                    <a:lumMod val="25000"/>
                  </a:schemeClr>
                </a:solidFill>
                <a:latin typeface="Abadi"/>
              </a:rPr>
              <a:t>Created an interactive map using the Folium library.</a:t>
            </a:r>
          </a:p>
          <a:p>
            <a:pPr>
              <a:lnSpc>
                <a:spcPct val="100000"/>
              </a:lnSpc>
              <a:spcBef>
                <a:spcPts val="1400"/>
              </a:spcBef>
            </a:pPr>
            <a:r>
              <a:rPr lang="en-US" sz="2200" dirty="0">
                <a:solidFill>
                  <a:schemeClr val="accent3">
                    <a:lumMod val="25000"/>
                  </a:schemeClr>
                </a:solidFill>
                <a:latin typeface="Abadi"/>
              </a:rPr>
              <a:t>Marked all launch sites on the map and added map objects such as markers, circles, and lines to represent the success or failure of launches at each site.</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Assigned a binary class label (0 for failure and 1 for success) to the launch outcomes.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Utilized color-labeled marker clusters to identify launch sites with higher success rates.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Calculated the distances between each launch site and its surroundings.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Explored questions such as proximity to railways, highways, and coastlines, as well as the distance between launch sites and cities.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a visual representation of the interactive map and detailed analysis, please refer to the provided notebook: </a:t>
            </a:r>
            <a:r>
              <a:rPr lang="en-US" sz="2200" dirty="0">
                <a:solidFill>
                  <a:srgbClr val="1C7DDB"/>
                </a:solidFill>
                <a:latin typeface="Abadi"/>
                <a:hlinkClick r:id="rId3">
                  <a:extLst>
                    <a:ext uri="{A12FA001-AC4F-418D-AE19-62706E023703}">
                      <ahyp:hlinkClr xmlns:ahyp="http://schemas.microsoft.com/office/drawing/2018/hyperlinkcolor" val="tx"/>
                    </a:ext>
                  </a:extLst>
                </a:hlinkClick>
              </a:rPr>
              <a:t>Link to Notebook.</a:t>
            </a:r>
            <a:endParaRPr lang="en-US" dirty="0">
              <a:solidFill>
                <a:srgbClr val="1C7DDB"/>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967"/>
            <a:ext cx="6196548" cy="4800187"/>
          </a:xfrm>
          <a:prstGeom prst="rect">
            <a:avLst/>
          </a:prstGeom>
        </p:spPr>
        <p:txBody>
          <a:bodyPr vert="horz" lIns="91440" tIns="45720" rIns="91440" bIns="45720" rtlCol="0" anchor="t">
            <a:normAutofit/>
          </a:bodyPr>
          <a:lstStyle/>
          <a:p>
            <a:pPr>
              <a:lnSpc>
                <a:spcPct val="100000"/>
              </a:lnSpc>
            </a:pPr>
            <a:r>
              <a:rPr lang="en-US" sz="2200" dirty="0">
                <a:solidFill>
                  <a:schemeClr val="accent3">
                    <a:lumMod val="25000"/>
                  </a:schemeClr>
                </a:solidFill>
                <a:latin typeface="Abadi"/>
                <a:ea typeface="+mn-lt"/>
                <a:cs typeface="+mn-lt"/>
              </a:rPr>
              <a:t>Built an interactive dashboard using </a:t>
            </a:r>
            <a:r>
              <a:rPr lang="en-US" sz="2200" dirty="0" err="1">
                <a:solidFill>
                  <a:schemeClr val="accent3">
                    <a:lumMod val="25000"/>
                  </a:schemeClr>
                </a:solidFill>
                <a:latin typeface="Abadi"/>
                <a:ea typeface="+mn-lt"/>
                <a:cs typeface="+mn-lt"/>
              </a:rPr>
              <a:t>Plotly</a:t>
            </a:r>
            <a:r>
              <a:rPr lang="en-US" sz="2200" dirty="0">
                <a:solidFill>
                  <a:schemeClr val="accent3">
                    <a:lumMod val="25000"/>
                  </a:schemeClr>
                </a:solidFill>
                <a:latin typeface="Abadi"/>
                <a:ea typeface="+mn-lt"/>
                <a:cs typeface="+mn-lt"/>
              </a:rPr>
              <a:t>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292929"/>
                </a:solidFill>
                <a:latin typeface="Abadi"/>
                <a:ea typeface="+mn-lt"/>
                <a:cs typeface="+mn-lt"/>
              </a:rPr>
              <a:t>Pie charts showcase total launches by different sites.</a:t>
            </a:r>
            <a:endParaRPr lang="en-US" dirty="0"/>
          </a:p>
          <a:p>
            <a:pPr>
              <a:lnSpc>
                <a:spcPct val="100000"/>
              </a:lnSpc>
              <a:spcBef>
                <a:spcPts val="1400"/>
              </a:spcBef>
            </a:pPr>
            <a:r>
              <a:rPr lang="en-US" sz="2200" dirty="0">
                <a:solidFill>
                  <a:srgbClr val="292929"/>
                </a:solidFill>
                <a:latin typeface="Abadi"/>
                <a:ea typeface="+mn-lt"/>
                <a:cs typeface="+mn-lt"/>
              </a:rPr>
              <a:t>Scatter graph reveals the relationship between Outcome and Payload Mass (Kg) for various booster versions.</a:t>
            </a:r>
            <a:endParaRPr lang="en-US" dirty="0"/>
          </a:p>
          <a:p>
            <a:pPr>
              <a:lnSpc>
                <a:spcPct val="100000"/>
              </a:lnSpc>
              <a:spcBef>
                <a:spcPts val="1400"/>
              </a:spcBef>
            </a:pPr>
            <a:r>
              <a:rPr lang="en-US" sz="2200">
                <a:solidFill>
                  <a:srgbClr val="292929"/>
                </a:solidFill>
                <a:latin typeface="Abadi"/>
                <a:ea typeface="+mn-lt"/>
                <a:cs typeface="+mn-lt"/>
              </a:rPr>
              <a:t>Link to the notebook: </a:t>
            </a:r>
            <a:r>
              <a:rPr lang="en-US" sz="2200" dirty="0">
                <a:solidFill>
                  <a:srgbClr val="292929"/>
                </a:solidFill>
                <a:latin typeface="Abadi"/>
                <a:ea typeface="+mn-lt"/>
                <a:cs typeface="+mn-lt"/>
                <a:hlinkClick r:id="rId3"/>
              </a:rPr>
              <a:t>GitHub Notebook</a:t>
            </a:r>
            <a:endParaRPr lang="en-US"/>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2" name="TextBox 1">
            <a:extLst>
              <a:ext uri="{FF2B5EF4-FFF2-40B4-BE49-F238E27FC236}">
                <a16:creationId xmlns:a16="http://schemas.microsoft.com/office/drawing/2014/main" id="{8F187757-0D0B-65DA-90C9-F523B7EB59BF}"/>
              </a:ext>
            </a:extLst>
          </p:cNvPr>
          <p:cNvSpPr txBox="1"/>
          <p:nvPr/>
        </p:nvSpPr>
        <p:spPr>
          <a:xfrm>
            <a:off x="8546404" y="1865856"/>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6" descr="Chart, pie chart&#10;&#10;Description automatically generated">
            <a:extLst>
              <a:ext uri="{FF2B5EF4-FFF2-40B4-BE49-F238E27FC236}">
                <a16:creationId xmlns:a16="http://schemas.microsoft.com/office/drawing/2014/main" id="{3BE4DCE2-41F5-A8CE-9857-4146A722812C}"/>
              </a:ext>
            </a:extLst>
          </p:cNvPr>
          <p:cNvPicPr>
            <a:picLocks noChangeAspect="1"/>
          </p:cNvPicPr>
          <p:nvPr/>
        </p:nvPicPr>
        <p:blipFill>
          <a:blip r:embed="rId4"/>
          <a:stretch>
            <a:fillRect/>
          </a:stretch>
        </p:blipFill>
        <p:spPr>
          <a:xfrm>
            <a:off x="7772400" y="1733026"/>
            <a:ext cx="2743200" cy="1685978"/>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1088"/>
            <a:ext cx="11337827" cy="5500024"/>
          </a:xfrm>
          <a:prstGeom prst="rect">
            <a:avLst/>
          </a:prstGeom>
        </p:spPr>
        <p:txBody>
          <a:bodyPr lIns="91440" tIns="45720" rIns="91440" bIns="45720" anchor="t">
            <a:normAutofit/>
          </a:bodyPr>
          <a:lstStyle/>
          <a:p>
            <a:pPr>
              <a:buFont typeface="Wingdings" panose="020B0604020202020204" pitchFamily="34" charset="0"/>
              <a:buChar char="Ø"/>
            </a:pPr>
            <a:r>
              <a:rPr lang="en-US" sz="2000" b="1" dirty="0">
                <a:solidFill>
                  <a:srgbClr val="1F1F1F"/>
                </a:solidFill>
                <a:ea typeface="+mn-lt"/>
                <a:cs typeface="+mn-lt"/>
              </a:rPr>
              <a:t>Data Loading and Preprocessing</a:t>
            </a:r>
            <a:endParaRPr lang="en-US" sz="2000" b="1">
              <a:solidFill>
                <a:schemeClr val="accent3">
                  <a:lumMod val="25000"/>
                </a:schemeClr>
              </a:solidFill>
              <a:latin typeface="Abadi" panose="020B0604020104020204" pitchFamily="34" charset="0"/>
            </a:endParaRPr>
          </a:p>
          <a:p>
            <a:r>
              <a:rPr lang="en-US" sz="2000">
                <a:solidFill>
                  <a:srgbClr val="1F1F1F"/>
                </a:solidFill>
                <a:ea typeface="+mn-lt"/>
                <a:cs typeface="+mn-lt"/>
              </a:rPr>
              <a:t>Loaded the data using NumPy and Pandas.</a:t>
            </a:r>
            <a:endParaRPr lang="en-US" sz="2000">
              <a:ea typeface="Calibri" panose="020F0502020204030204"/>
              <a:cs typeface="Calibri" panose="020F0502020204030204"/>
            </a:endParaRPr>
          </a:p>
          <a:p>
            <a:r>
              <a:rPr lang="en-US" sz="2000">
                <a:solidFill>
                  <a:srgbClr val="1F1F1F"/>
                </a:solidFill>
                <a:ea typeface="+mn-lt"/>
                <a:cs typeface="+mn-lt"/>
              </a:rPr>
              <a:t>Transformed the data to fit the machine learning models.</a:t>
            </a:r>
            <a:endParaRPr lang="en-US" sz="2000">
              <a:ea typeface="Calibri" panose="020F0502020204030204"/>
              <a:cs typeface="Calibri" panose="020F0502020204030204"/>
            </a:endParaRPr>
          </a:p>
          <a:p>
            <a:r>
              <a:rPr lang="en-US" sz="2000">
                <a:solidFill>
                  <a:srgbClr val="1F1F1F"/>
                </a:solidFill>
                <a:ea typeface="+mn-lt"/>
                <a:cs typeface="+mn-lt"/>
              </a:rPr>
              <a:t>Split the data into training and testing sets.</a:t>
            </a:r>
            <a:endParaRPr lang="en-US" sz="2000">
              <a:ea typeface="Calibri" panose="020F0502020204030204"/>
              <a:cs typeface="Calibri" panose="020F0502020204030204"/>
            </a:endParaRPr>
          </a:p>
          <a:p>
            <a:pPr>
              <a:buFont typeface="Wingdings" panose="020B0604020202020204" pitchFamily="34" charset="0"/>
              <a:buChar char="Ø"/>
            </a:pPr>
            <a:r>
              <a:rPr lang="en-US" sz="2000" b="1" dirty="0">
                <a:solidFill>
                  <a:srgbClr val="1F1F1F"/>
                </a:solidFill>
                <a:ea typeface="+mn-lt"/>
                <a:cs typeface="+mn-lt"/>
              </a:rPr>
              <a:t>Model Building and Hyperparameter Tuning</a:t>
            </a:r>
            <a:endParaRPr lang="en-US" sz="2000" b="1">
              <a:ea typeface="Calibri" panose="020F0502020204030204"/>
              <a:cs typeface="Calibri" panose="020F0502020204030204"/>
            </a:endParaRPr>
          </a:p>
          <a:p>
            <a:r>
              <a:rPr lang="en-US" sz="2000">
                <a:solidFill>
                  <a:srgbClr val="1F1F1F"/>
                </a:solidFill>
                <a:ea typeface="+mn-lt"/>
                <a:cs typeface="+mn-lt"/>
              </a:rPr>
              <a:t>Built different machine learning models.</a:t>
            </a:r>
            <a:endParaRPr lang="en-US" sz="2000">
              <a:ea typeface="Calibri" panose="020F0502020204030204"/>
              <a:cs typeface="Calibri" panose="020F0502020204030204"/>
            </a:endParaRPr>
          </a:p>
          <a:p>
            <a:r>
              <a:rPr lang="en-US" sz="2000">
                <a:solidFill>
                  <a:srgbClr val="1F1F1F"/>
                </a:solidFill>
                <a:ea typeface="+mn-lt"/>
                <a:cs typeface="+mn-lt"/>
              </a:rPr>
              <a:t>Tuned different hyperparameters using </a:t>
            </a:r>
            <a:r>
              <a:rPr lang="en-US" sz="2000" err="1">
                <a:solidFill>
                  <a:srgbClr val="1F1F1F"/>
                </a:solidFill>
                <a:ea typeface="+mn-lt"/>
                <a:cs typeface="+mn-lt"/>
              </a:rPr>
              <a:t>GridSearchCV</a:t>
            </a:r>
            <a:r>
              <a:rPr lang="en-US" sz="2000">
                <a:solidFill>
                  <a:srgbClr val="1F1F1F"/>
                </a:solidFill>
                <a:ea typeface="+mn-lt"/>
                <a:cs typeface="+mn-lt"/>
              </a:rPr>
              <a:t>.</a:t>
            </a:r>
            <a:endParaRPr lang="en-US" sz="2000">
              <a:ea typeface="Calibri" panose="020F0502020204030204"/>
              <a:cs typeface="Calibri" panose="020F0502020204030204"/>
            </a:endParaRPr>
          </a:p>
          <a:p>
            <a:r>
              <a:rPr lang="en-US" sz="2000">
                <a:solidFill>
                  <a:srgbClr val="1F1F1F"/>
                </a:solidFill>
                <a:ea typeface="+mn-lt"/>
                <a:cs typeface="+mn-lt"/>
              </a:rPr>
              <a:t>Used accuracy as the metric for the models.</a:t>
            </a:r>
            <a:endParaRPr lang="en-US" sz="2000">
              <a:ea typeface="Calibri" panose="020F0502020204030204"/>
              <a:cs typeface="Calibri" panose="020F0502020204030204"/>
            </a:endParaRPr>
          </a:p>
          <a:p>
            <a:r>
              <a:rPr lang="en-US" sz="2000">
                <a:solidFill>
                  <a:srgbClr val="1F1F1F"/>
                </a:solidFill>
                <a:ea typeface="+mn-lt"/>
                <a:cs typeface="+mn-lt"/>
              </a:rPr>
              <a:t>Improved the models using feature engineering and algorithm tuning.</a:t>
            </a:r>
            <a:endParaRPr lang="en-US" sz="2000">
              <a:ea typeface="Calibri" panose="020F0502020204030204"/>
              <a:cs typeface="Calibri" panose="020F0502020204030204"/>
            </a:endParaRPr>
          </a:p>
          <a:p>
            <a:pPr>
              <a:buFont typeface="Wingdings" panose="020B0604020202020204" pitchFamily="34" charset="0"/>
              <a:buChar char="Ø"/>
            </a:pPr>
            <a:r>
              <a:rPr lang="en-US" sz="2000" b="1" dirty="0">
                <a:solidFill>
                  <a:srgbClr val="1F1F1F"/>
                </a:solidFill>
                <a:ea typeface="+mn-lt"/>
                <a:cs typeface="+mn-lt"/>
              </a:rPr>
              <a:t>Model Evaluation</a:t>
            </a:r>
            <a:endParaRPr lang="en-US" sz="2000" b="1">
              <a:ea typeface="Calibri" panose="020F0502020204030204"/>
              <a:cs typeface="Calibri" panose="020F0502020204030204"/>
            </a:endParaRPr>
          </a:p>
          <a:p>
            <a:r>
              <a:rPr lang="en-US" sz="2000">
                <a:solidFill>
                  <a:srgbClr val="1F1F1F"/>
                </a:solidFill>
                <a:ea typeface="+mn-lt"/>
                <a:cs typeface="+mn-lt"/>
              </a:rPr>
              <a:t>Found the best performing classification model.</a:t>
            </a:r>
            <a:endParaRPr lang="en-US" sz="2000">
              <a:ea typeface="Calibri" panose="020F0502020204030204"/>
              <a:cs typeface="Calibri" panose="020F0502020204030204"/>
            </a:endParaRPr>
          </a:p>
          <a:p>
            <a:r>
              <a:rPr lang="en-US" sz="2000" dirty="0">
                <a:solidFill>
                  <a:srgbClr val="1F1F1F"/>
                </a:solidFill>
                <a:ea typeface="+mn-lt"/>
                <a:cs typeface="+mn-lt"/>
              </a:rPr>
              <a:t>Link to the notebook: </a:t>
            </a:r>
            <a:r>
              <a:rPr lang="en-US" sz="2000" dirty="0">
                <a:solidFill>
                  <a:srgbClr val="1F1F1F"/>
                </a:solidFill>
                <a:ea typeface="+mn-lt"/>
                <a:cs typeface="+mn-lt"/>
                <a:hlinkClick r:id="rId3"/>
              </a:rPr>
              <a:t>GitHub Notebook</a:t>
            </a:r>
            <a:endParaRPr lang="en-US" sz="2000">
              <a:solidFill>
                <a:srgbClr val="1F1F1F"/>
              </a:solidFill>
              <a:ea typeface="Calibri" panose="020F0502020204030204"/>
              <a:cs typeface="Calibri" panose="020F0502020204030204"/>
            </a:endParaRPr>
          </a:p>
          <a:p>
            <a:pPr>
              <a:lnSpc>
                <a:spcPct val="100000"/>
              </a:lnSpc>
              <a:spcBef>
                <a:spcPts val="1400"/>
              </a:spcBef>
              <a:buFont typeface="Wingdings" panose="020B0604020202020204" pitchFamily="34" charset="0"/>
              <a:buChar char="Ø"/>
            </a:pPr>
            <a:endParaRPr lang="en-US" sz="2200" dirty="0">
              <a:solidFill>
                <a:schemeClr val="accent3">
                  <a:lumMod val="25000"/>
                </a:schemeClr>
              </a:solidFill>
              <a:latin typeface="Abadi" panose="020B0604020104020204" pitchFamily="34" charset="0"/>
            </a:endParaRPr>
          </a:p>
          <a:p>
            <a:pPr>
              <a:buFont typeface="Wingdings" panose="020B0604020202020204" pitchFamily="34" charset="0"/>
              <a:buChar char="Ø"/>
            </a:pPr>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137034" y="609600"/>
            <a:ext cx="4784796" cy="1330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7034" y="2194102"/>
            <a:ext cx="4438036" cy="3908585"/>
          </a:xfrm>
          <a:prstGeom prst="rect">
            <a:avLst/>
          </a:prstGeom>
        </p:spPr>
        <p:txBody>
          <a:bodyPr vert="horz" lIns="91440" tIns="45720" rIns="91440" bIns="45720" rtlCol="0">
            <a:normAutofit/>
          </a:bodyPr>
          <a:lstStyle/>
          <a:p>
            <a:pPr marL="285750">
              <a:spcBef>
                <a:spcPts val="1400"/>
              </a:spcBef>
            </a:pPr>
            <a:r>
              <a:rPr lang="en-US" sz="1700"/>
              <a:t>We plotted the number of flights against the success rate for each launch site. The plot showed a positive correlation between the two variables, meaning that the larger the number of flights at a launch site, the greater the success rate at that launch site.</a:t>
            </a:r>
          </a:p>
          <a:p>
            <a:pPr marL="285750">
              <a:spcBef>
                <a:spcPts val="1400"/>
              </a:spcBef>
            </a:pPr>
            <a:r>
              <a:rPr lang="en-US" sz="1700"/>
              <a:t>The plot also showed some outliers. For example, the launch site at Vandenberg Air Force Base (VAFB) has a success rate of 94.1%, even though it has hosted only 27 launches. This suggests that VAFB may have a particularly favorable launch environment.</a:t>
            </a:r>
          </a:p>
        </p:txBody>
      </p:sp>
      <p:pic>
        <p:nvPicPr>
          <p:cNvPr id="7" name="Picture 7" descr="Chart, scatter chart&#10;&#10;Description automatically generated">
            <a:extLst>
              <a:ext uri="{FF2B5EF4-FFF2-40B4-BE49-F238E27FC236}">
                <a16:creationId xmlns:a16="http://schemas.microsoft.com/office/drawing/2014/main" id="{19266D9C-2B6E-3FD3-A272-B97D56301044}"/>
              </a:ext>
            </a:extLst>
          </p:cNvPr>
          <p:cNvPicPr>
            <a:picLocks noChangeAspect="1"/>
          </p:cNvPicPr>
          <p:nvPr/>
        </p:nvPicPr>
        <p:blipFill>
          <a:blip r:embed="rId2"/>
          <a:stretch>
            <a:fillRect/>
          </a:stretch>
        </p:blipFill>
        <p:spPr>
          <a:xfrm>
            <a:off x="6880610" y="1829306"/>
            <a:ext cx="4737650" cy="322160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23</a:t>
            </a:fld>
            <a:endParaRPr lang="en-US" sz="1000">
              <a:solidFill>
                <a:schemeClr val="tx1">
                  <a:tint val="75000"/>
                </a:schemeClr>
              </a:solidFill>
              <a:latin typeface="+mn-lt"/>
            </a:endParaRPr>
          </a:p>
        </p:txBody>
      </p:sp>
      <p:sp>
        <p:nvSpPr>
          <p:cNvPr id="2" name="TextBox 1">
            <a:extLst>
              <a:ext uri="{FF2B5EF4-FFF2-40B4-BE49-F238E27FC236}">
                <a16:creationId xmlns:a16="http://schemas.microsoft.com/office/drawing/2014/main" id="{D7D45AE9-6378-DE4F-4602-939C0BDD8849}"/>
              </a:ext>
            </a:extLst>
          </p:cNvPr>
          <p:cNvSpPr txBox="1"/>
          <p:nvPr/>
        </p:nvSpPr>
        <p:spPr>
          <a:xfrm>
            <a:off x="6471780" y="2022431"/>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137034" y="609600"/>
            <a:ext cx="4784796" cy="1330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7034" y="2194102"/>
            <a:ext cx="4438036" cy="3908585"/>
          </a:xfrm>
          <a:prstGeom prst="rect">
            <a:avLst/>
          </a:prstGeom>
        </p:spPr>
        <p:txBody>
          <a:bodyPr vert="horz" lIns="91440" tIns="45720" rIns="91440" bIns="45720" rtlCol="0">
            <a:normAutofit/>
          </a:bodyPr>
          <a:lstStyle/>
          <a:p>
            <a:pPr marL="342900">
              <a:spcBef>
                <a:spcPts val="1400"/>
              </a:spcBef>
            </a:pPr>
            <a:r>
              <a:rPr lang="en-US" sz="1700"/>
              <a:t>Analyzing the Payload vs. Launch Site scatter point chart.</a:t>
            </a:r>
          </a:p>
          <a:p>
            <a:pPr>
              <a:spcBef>
                <a:spcPts val="1400"/>
              </a:spcBef>
            </a:pPr>
            <a:r>
              <a:rPr lang="en-US" sz="1700"/>
              <a:t>Observation: No rockets launched for heavy payload mass (greater than 10,000 kg) at the VAFB-SLC launch site.</a:t>
            </a:r>
          </a:p>
          <a:p>
            <a:pPr>
              <a:spcBef>
                <a:spcPts val="1400"/>
              </a:spcBef>
            </a:pPr>
            <a:r>
              <a:rPr lang="en-US" sz="1700"/>
              <a:t>Explanation:</a:t>
            </a:r>
          </a:p>
          <a:p>
            <a:pPr>
              <a:spcBef>
                <a:spcPts val="1400"/>
              </a:spcBef>
            </a:pPr>
            <a:r>
              <a:rPr lang="en-US" sz="1700"/>
              <a:t>The scatter point chart illustrates the relationship between the Payload Mass and Launch Site.</a:t>
            </a:r>
          </a:p>
          <a:p>
            <a:pPr>
              <a:spcBef>
                <a:spcPts val="1400"/>
              </a:spcBef>
            </a:pPr>
            <a:r>
              <a:rPr lang="en-US" sz="1700"/>
              <a:t>On examining the chart, it is evident that there are no instances of rockets launched at the VAFB-SLC launch site for heavy payload masses exceeding 10,000 kg.</a:t>
            </a:r>
          </a:p>
          <a:p>
            <a:pPr>
              <a:spcBef>
                <a:spcPts val="1400"/>
              </a:spcBef>
            </a:pPr>
            <a:endParaRPr lang="en-US" sz="1700"/>
          </a:p>
        </p:txBody>
      </p:sp>
      <p:pic>
        <p:nvPicPr>
          <p:cNvPr id="6" name="Picture 6" descr="Chart, scatter chart&#10;&#10;Description automatically generated">
            <a:extLst>
              <a:ext uri="{FF2B5EF4-FFF2-40B4-BE49-F238E27FC236}">
                <a16:creationId xmlns:a16="http://schemas.microsoft.com/office/drawing/2014/main" id="{1390C87E-84B7-F5D5-8601-21651958BE12}"/>
              </a:ext>
            </a:extLst>
          </p:cNvPr>
          <p:cNvPicPr>
            <a:picLocks noChangeAspect="1"/>
          </p:cNvPicPr>
          <p:nvPr/>
        </p:nvPicPr>
        <p:blipFill>
          <a:blip r:embed="rId2"/>
          <a:stretch>
            <a:fillRect/>
          </a:stretch>
        </p:blipFill>
        <p:spPr>
          <a:xfrm>
            <a:off x="6880610" y="1858917"/>
            <a:ext cx="4737650" cy="316238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24</a:t>
            </a:fld>
            <a:endParaRPr lang="en-US" sz="1000">
              <a:solidFill>
                <a:schemeClr val="tx1">
                  <a:tint val="75000"/>
                </a:schemeClr>
              </a:solidFill>
              <a:latin typeface="+mn-lt"/>
            </a:endParaRPr>
          </a:p>
        </p:txBody>
      </p:sp>
      <p:sp>
        <p:nvSpPr>
          <p:cNvPr id="2" name="TextBox 1">
            <a:extLst>
              <a:ext uri="{FF2B5EF4-FFF2-40B4-BE49-F238E27FC236}">
                <a16:creationId xmlns:a16="http://schemas.microsoft.com/office/drawing/2014/main" id="{9351C340-98D9-A2CC-45C7-51CD154FE890}"/>
              </a:ext>
            </a:extLst>
          </p:cNvPr>
          <p:cNvSpPr txBox="1"/>
          <p:nvPr/>
        </p:nvSpPr>
        <p:spPr>
          <a:xfrm>
            <a:off x="8714664" y="270111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marL="0">
              <a:spcBef>
                <a:spcPts val="1400"/>
              </a:spcBef>
            </a:pPr>
            <a:endParaRPr lang="en-US" sz="1700"/>
          </a:p>
          <a:p>
            <a:pPr>
              <a:spcBef>
                <a:spcPts val="1400"/>
              </a:spcBef>
            </a:pPr>
            <a:r>
              <a:rPr lang="en-US" sz="1700"/>
              <a:t>Observation: ES-L1, GEO, HEO, SSO, and VLEO orbits have the highest success rates.</a:t>
            </a:r>
          </a:p>
          <a:p>
            <a:pPr>
              <a:spcBef>
                <a:spcPts val="1400"/>
              </a:spcBef>
            </a:pPr>
            <a:r>
              <a:rPr lang="en-US" sz="1700"/>
              <a:t>Insights:</a:t>
            </a:r>
          </a:p>
          <a:p>
            <a:pPr>
              <a:spcBef>
                <a:spcPts val="1400"/>
              </a:spcBef>
            </a:pPr>
            <a:r>
              <a:rPr lang="en-US" sz="1700"/>
              <a:t>The success rates of these orbits indicate their reliability and effectiveness for successful launches.</a:t>
            </a:r>
          </a:p>
          <a:p>
            <a:pPr>
              <a:spcBef>
                <a:spcPts val="1400"/>
              </a:spcBef>
            </a:pPr>
            <a:r>
              <a:rPr lang="en-US" sz="1700"/>
              <a:t>These orbits may have specific characteristics or requirements that contribute to their high success rates.</a:t>
            </a:r>
          </a:p>
          <a:p>
            <a:pPr>
              <a:spcBef>
                <a:spcPts val="1400"/>
              </a:spcBef>
            </a:pPr>
            <a:endParaRPr lang="en-US" sz="1700"/>
          </a:p>
        </p:txBody>
      </p:sp>
      <p:pic>
        <p:nvPicPr>
          <p:cNvPr id="6" name="Picture 6" descr="Chart, bar chart&#10;&#10;Description automatically generated">
            <a:extLst>
              <a:ext uri="{FF2B5EF4-FFF2-40B4-BE49-F238E27FC236}">
                <a16:creationId xmlns:a16="http://schemas.microsoft.com/office/drawing/2014/main" id="{99CC48C0-7313-4D33-B6AC-F2C66681803B}"/>
              </a:ext>
            </a:extLst>
          </p:cNvPr>
          <p:cNvPicPr>
            <a:picLocks noChangeAspect="1"/>
          </p:cNvPicPr>
          <p:nvPr/>
        </p:nvPicPr>
        <p:blipFill>
          <a:blip r:embed="rId2"/>
          <a:stretch>
            <a:fillRect/>
          </a:stretch>
        </p:blipFill>
        <p:spPr>
          <a:xfrm>
            <a:off x="5445457" y="1071142"/>
            <a:ext cx="6155141" cy="473945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25</a:t>
            </a:fld>
            <a:endParaRPr lang="en-US" sz="1000">
              <a:solidFill>
                <a:schemeClr val="tx1">
                  <a:lumMod val="50000"/>
                  <a:lumOff val="50000"/>
                </a:schemeClr>
              </a:solidFill>
              <a:latin typeface="+mn-lt"/>
            </a:endParaRPr>
          </a:p>
        </p:txBody>
      </p:sp>
      <p:sp>
        <p:nvSpPr>
          <p:cNvPr id="2" name="TextBox 1">
            <a:extLst>
              <a:ext uri="{FF2B5EF4-FFF2-40B4-BE49-F238E27FC236}">
                <a16:creationId xmlns:a16="http://schemas.microsoft.com/office/drawing/2014/main" id="{C58EA265-E370-5251-FFF7-C69D487CB184}"/>
              </a:ext>
            </a:extLst>
          </p:cNvPr>
          <p:cNvSpPr txBox="1"/>
          <p:nvPr/>
        </p:nvSpPr>
        <p:spPr>
          <a:xfrm>
            <a:off x="8430335" y="265847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37034" y="609600"/>
            <a:ext cx="4784796" cy="1330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7034" y="2194102"/>
            <a:ext cx="4438036" cy="3908585"/>
          </a:xfrm>
          <a:prstGeom prst="rect">
            <a:avLst/>
          </a:prstGeom>
        </p:spPr>
        <p:txBody>
          <a:bodyPr vert="horz" lIns="91440" tIns="45720" rIns="91440" bIns="45720" rtlCol="0" anchor="t">
            <a:noAutofit/>
          </a:bodyPr>
          <a:lstStyle/>
          <a:p>
            <a:r>
              <a:rPr lang="en-US" sz="1600" dirty="0"/>
              <a:t>Observation: In the LEO orbit, the success appears to be related to the number of flights, while in the GTO orbit, there seems to be no relationship between flight number and success.</a:t>
            </a:r>
            <a:endParaRPr lang="en-US" sz="1600">
              <a:cs typeface="Calibri"/>
            </a:endParaRPr>
          </a:p>
          <a:p>
            <a:r>
              <a:rPr lang="en-US" sz="1600" dirty="0"/>
              <a:t>Insights:</a:t>
            </a:r>
            <a:endParaRPr lang="en-US" sz="1600">
              <a:cs typeface="Calibri"/>
            </a:endParaRPr>
          </a:p>
          <a:p>
            <a:r>
              <a:rPr lang="en-US" sz="1600" dirty="0"/>
              <a:t>LEO Orbit:</a:t>
            </a:r>
            <a:endParaRPr lang="en-US" sz="1600">
              <a:cs typeface="Calibri"/>
            </a:endParaRPr>
          </a:p>
          <a:p>
            <a:pPr lvl="1"/>
            <a:r>
              <a:rPr lang="en-US" sz="1600" dirty="0"/>
              <a:t>Higher flight numbers in LEO orbit indicate more experienced launches, leading to a higher success rate.</a:t>
            </a:r>
            <a:endParaRPr lang="en-US" sz="1600">
              <a:cs typeface="Calibri"/>
            </a:endParaRPr>
          </a:p>
          <a:p>
            <a:pPr lvl="1"/>
            <a:r>
              <a:rPr lang="en-US" sz="1600" dirty="0"/>
              <a:t>The relationship between flight number and success suggests that accumulated knowledge and experience contribute to improved success rates in LEO.</a:t>
            </a:r>
            <a:endParaRPr lang="en-US" sz="1600">
              <a:cs typeface="Calibri"/>
            </a:endParaRPr>
          </a:p>
          <a:p>
            <a:r>
              <a:rPr lang="en-US" sz="1600" dirty="0"/>
              <a:t>GTO Orbit:</a:t>
            </a:r>
            <a:endParaRPr lang="en-US" sz="1600">
              <a:cs typeface="Calibri"/>
            </a:endParaRPr>
          </a:p>
          <a:p>
            <a:pPr lvl="1"/>
            <a:r>
              <a:rPr lang="en-US" sz="1600" dirty="0"/>
              <a:t>There is no clear relationship between flight number and success in the GTO orbit.</a:t>
            </a:r>
            <a:endParaRPr lang="en-US" sz="1600">
              <a:cs typeface="Calibri"/>
            </a:endParaRPr>
          </a:p>
          <a:p>
            <a:pPr lvl="1"/>
            <a:r>
              <a:rPr lang="en-US" sz="1600" dirty="0"/>
              <a:t>The success rate in GTO orbit might depend on other factors, such as payload characteristics or launch conditions, rather than the number of flights.</a:t>
            </a:r>
            <a:endParaRPr lang="en-US" sz="1600">
              <a:cs typeface="Calibri"/>
            </a:endParaRPr>
          </a:p>
          <a:p>
            <a:pPr>
              <a:spcBef>
                <a:spcPts val="1400"/>
              </a:spcBef>
            </a:pPr>
            <a:endParaRPr lang="en-US" sz="1100"/>
          </a:p>
        </p:txBody>
      </p:sp>
      <p:pic>
        <p:nvPicPr>
          <p:cNvPr id="7" name="Picture 7" descr="Chart, scatter chart&#10;&#10;Description automatically generated">
            <a:extLst>
              <a:ext uri="{FF2B5EF4-FFF2-40B4-BE49-F238E27FC236}">
                <a16:creationId xmlns:a16="http://schemas.microsoft.com/office/drawing/2014/main" id="{7510B482-2970-0F2D-6589-E3B33E115A6E}"/>
              </a:ext>
            </a:extLst>
          </p:cNvPr>
          <p:cNvPicPr>
            <a:picLocks noChangeAspect="1"/>
          </p:cNvPicPr>
          <p:nvPr/>
        </p:nvPicPr>
        <p:blipFill>
          <a:blip r:embed="rId2"/>
          <a:stretch>
            <a:fillRect/>
          </a:stretch>
        </p:blipFill>
        <p:spPr>
          <a:xfrm>
            <a:off x="6880610" y="1308165"/>
            <a:ext cx="4737650" cy="426388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26</a:t>
            </a:fld>
            <a:endParaRPr lang="en-US" sz="1000">
              <a:solidFill>
                <a:schemeClr val="tx1">
                  <a:tint val="75000"/>
                </a:schemeClr>
              </a:solidFill>
              <a:latin typeface="+mn-lt"/>
            </a:endParaRPr>
          </a:p>
        </p:txBody>
      </p:sp>
      <p:sp>
        <p:nvSpPr>
          <p:cNvPr id="2" name="TextBox 1">
            <a:extLst>
              <a:ext uri="{FF2B5EF4-FFF2-40B4-BE49-F238E27FC236}">
                <a16:creationId xmlns:a16="http://schemas.microsoft.com/office/drawing/2014/main" id="{BF2AC328-B907-EB1F-B785-87E4F4A8BF35}"/>
              </a:ext>
            </a:extLst>
          </p:cNvPr>
          <p:cNvSpPr txBox="1"/>
          <p:nvPr/>
        </p:nvSpPr>
        <p:spPr>
          <a:xfrm>
            <a:off x="7900147" y="2003051"/>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4DFBF1CA-BC51-2DF7-8153-755488520A2E}"/>
              </a:ext>
            </a:extLst>
          </p:cNvPr>
          <p:cNvSpPr txBox="1"/>
          <p:nvPr/>
        </p:nvSpPr>
        <p:spPr>
          <a:xfrm>
            <a:off x="7591985" y="2339227"/>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25828" y="251012"/>
            <a:ext cx="4784796" cy="1330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18152" y="1588985"/>
            <a:ext cx="5782742" cy="5578261"/>
          </a:xfrm>
          <a:prstGeom prst="rect">
            <a:avLst/>
          </a:prstGeom>
        </p:spPr>
        <p:txBody>
          <a:bodyPr vert="horz" lIns="91440" tIns="45720" rIns="91440" bIns="45720" rtlCol="0" anchor="t">
            <a:noAutofit/>
          </a:bodyPr>
          <a:lstStyle/>
          <a:p>
            <a:r>
              <a:rPr lang="en-US" sz="1800" dirty="0"/>
              <a:t>Observation: With heavy payloads, the successful landing rate is higher for Polar, LEO, and ISS orbits. However, distinguishing success and failure rates becomes challenging in the GTO orbit.</a:t>
            </a:r>
            <a:endParaRPr lang="en-US" sz="1800" dirty="0">
              <a:cs typeface="Calibri"/>
            </a:endParaRPr>
          </a:p>
          <a:p>
            <a:r>
              <a:rPr lang="en-US" sz="1800" dirty="0"/>
              <a:t>Insights:</a:t>
            </a:r>
            <a:endParaRPr lang="en-US" sz="1800" dirty="0">
              <a:cs typeface="Calibri"/>
            </a:endParaRPr>
          </a:p>
          <a:p>
            <a:r>
              <a:rPr lang="en-US" sz="1800" dirty="0"/>
              <a:t>Heavy Payloads:</a:t>
            </a:r>
            <a:endParaRPr lang="en-US" sz="1800" dirty="0">
              <a:cs typeface="Calibri"/>
            </a:endParaRPr>
          </a:p>
          <a:p>
            <a:pPr lvl="1"/>
            <a:r>
              <a:rPr lang="en-US" sz="1800" dirty="0"/>
              <a:t>Polar, LEO, and ISS orbits show a higher rate of successful landings for heavy payloads.</a:t>
            </a:r>
            <a:endParaRPr lang="en-US" sz="1800" dirty="0">
              <a:cs typeface="Calibri"/>
            </a:endParaRPr>
          </a:p>
          <a:p>
            <a:pPr lvl="1"/>
            <a:r>
              <a:rPr lang="en-US" sz="1800" dirty="0"/>
              <a:t>This indicates that these launch sites are more suitable for handling heavier payloads and ensuring successful landings.</a:t>
            </a:r>
            <a:endParaRPr lang="en-US" sz="1800" dirty="0">
              <a:cs typeface="Calibri"/>
            </a:endParaRPr>
          </a:p>
          <a:p>
            <a:r>
              <a:rPr lang="en-US" sz="1800" dirty="0"/>
              <a:t>GTO Orbit:</a:t>
            </a:r>
            <a:endParaRPr lang="en-US" sz="1800" dirty="0">
              <a:cs typeface="Calibri"/>
            </a:endParaRPr>
          </a:p>
          <a:p>
            <a:pPr lvl="1"/>
            <a:r>
              <a:rPr lang="en-US" sz="1800" dirty="0"/>
              <a:t>In the GTO orbit, distinguishing between successful and unsuccessful missions becomes difficult for heavy payloads.</a:t>
            </a:r>
            <a:endParaRPr lang="en-US" sz="1800" dirty="0">
              <a:cs typeface="Calibri"/>
            </a:endParaRPr>
          </a:p>
          <a:p>
            <a:pPr lvl="1"/>
            <a:r>
              <a:rPr lang="en-US" sz="1800" dirty="0"/>
              <a:t>Both positive landing rates (successful missions) and negative landing rates (unsuccessful missions) are present in the GTO orbit, suggesting varying outcomes.</a:t>
            </a:r>
            <a:endParaRPr lang="en-US" sz="1800" dirty="0">
              <a:cs typeface="Calibri"/>
            </a:endParaRPr>
          </a:p>
          <a:p>
            <a:pPr>
              <a:spcBef>
                <a:spcPts val="1400"/>
              </a:spcBef>
            </a:pPr>
            <a:endParaRPr lang="en-US" sz="1800" dirty="0">
              <a:cs typeface="Calibri"/>
            </a:endParaRPr>
          </a:p>
        </p:txBody>
      </p:sp>
      <p:pic>
        <p:nvPicPr>
          <p:cNvPr id="6" name="Picture 6" descr="Chart, scatter chart&#10;&#10;Description automatically generated">
            <a:extLst>
              <a:ext uri="{FF2B5EF4-FFF2-40B4-BE49-F238E27FC236}">
                <a16:creationId xmlns:a16="http://schemas.microsoft.com/office/drawing/2014/main" id="{EE1DCA56-7236-DAF9-B3E9-F5575B431AA8}"/>
              </a:ext>
            </a:extLst>
          </p:cNvPr>
          <p:cNvPicPr>
            <a:picLocks noChangeAspect="1"/>
          </p:cNvPicPr>
          <p:nvPr/>
        </p:nvPicPr>
        <p:blipFill>
          <a:blip r:embed="rId2"/>
          <a:stretch>
            <a:fillRect/>
          </a:stretch>
        </p:blipFill>
        <p:spPr>
          <a:xfrm>
            <a:off x="6880610" y="1308165"/>
            <a:ext cx="4737650" cy="426388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27</a:t>
            </a:fld>
            <a:endParaRPr lang="en-US" sz="1000">
              <a:solidFill>
                <a:schemeClr val="tx1">
                  <a:tint val="75000"/>
                </a:schemeClr>
              </a:solidFill>
              <a:latin typeface="+mn-lt"/>
            </a:endParaRPr>
          </a:p>
        </p:txBody>
      </p:sp>
      <p:sp>
        <p:nvSpPr>
          <p:cNvPr id="2" name="TextBox 1">
            <a:extLst>
              <a:ext uri="{FF2B5EF4-FFF2-40B4-BE49-F238E27FC236}">
                <a16:creationId xmlns:a16="http://schemas.microsoft.com/office/drawing/2014/main" id="{4F58C99B-F257-D69D-1A8C-6E8C2DAD7BAC}"/>
              </a:ext>
            </a:extLst>
          </p:cNvPr>
          <p:cNvSpPr txBox="1"/>
          <p:nvPr/>
        </p:nvSpPr>
        <p:spPr>
          <a:xfrm>
            <a:off x="8376397" y="231121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137034" y="609600"/>
            <a:ext cx="4784796" cy="1330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7034" y="2194102"/>
            <a:ext cx="4438036" cy="3908585"/>
          </a:xfrm>
          <a:prstGeom prst="rect">
            <a:avLst/>
          </a:prstGeom>
        </p:spPr>
        <p:txBody>
          <a:bodyPr vert="horz" lIns="91440" tIns="45720" rIns="91440" bIns="45720" rtlCol="0" anchor="t">
            <a:noAutofit/>
          </a:bodyPr>
          <a:lstStyle/>
          <a:p>
            <a:r>
              <a:rPr lang="en-US" sz="1800" dirty="0"/>
              <a:t>Observation: The success rate of SpaceX launches has shown a consistent increase from 2013 to 2020.</a:t>
            </a:r>
            <a:endParaRPr lang="en-US" sz="1800" dirty="0">
              <a:cs typeface="Calibri"/>
            </a:endParaRPr>
          </a:p>
          <a:p>
            <a:r>
              <a:rPr lang="en-US" sz="1800" dirty="0"/>
              <a:t>Insights:</a:t>
            </a:r>
            <a:endParaRPr lang="en-US" sz="1800" dirty="0">
              <a:cs typeface="Calibri"/>
            </a:endParaRPr>
          </a:p>
          <a:p>
            <a:r>
              <a:rPr lang="en-US" sz="1800" dirty="0"/>
              <a:t>Trend: Starting from 2013, the success rate of SpaceX launches has been on a positive trajectory.</a:t>
            </a:r>
            <a:endParaRPr lang="en-US" sz="1800" dirty="0">
              <a:cs typeface="Calibri"/>
            </a:endParaRPr>
          </a:p>
          <a:p>
            <a:r>
              <a:rPr lang="en-US" sz="1800" dirty="0"/>
              <a:t>Steady Improvement: Over the years, the success rate has steadily increased, indicating the company's continuous efforts to improve their launch capabilities and mission outcomes.</a:t>
            </a:r>
            <a:endParaRPr lang="en-US" sz="1800" dirty="0">
              <a:cs typeface="Calibri"/>
            </a:endParaRPr>
          </a:p>
          <a:p>
            <a:r>
              <a:rPr lang="en-US" sz="1800" dirty="0"/>
              <a:t>Reliability and Experience: The upward trend in success rate reflects SpaceX's growing experience, technological advancements, and enhanced launch procedures.</a:t>
            </a:r>
            <a:endParaRPr lang="en-US" sz="1800" dirty="0">
              <a:cs typeface="Calibri"/>
            </a:endParaRPr>
          </a:p>
          <a:p>
            <a:pPr>
              <a:spcBef>
                <a:spcPts val="1400"/>
              </a:spcBef>
            </a:pPr>
            <a:endParaRPr lang="en-US" sz="1800" dirty="0">
              <a:cs typeface="Calibri"/>
            </a:endParaRPr>
          </a:p>
        </p:txBody>
      </p:sp>
      <p:pic>
        <p:nvPicPr>
          <p:cNvPr id="6" name="Picture 6" descr="Chart, histogram&#10;&#10;Description automatically generated">
            <a:extLst>
              <a:ext uri="{FF2B5EF4-FFF2-40B4-BE49-F238E27FC236}">
                <a16:creationId xmlns:a16="http://schemas.microsoft.com/office/drawing/2014/main" id="{8417CAB0-F0BA-0D04-E64C-4CDCAD058AC4}"/>
              </a:ext>
            </a:extLst>
          </p:cNvPr>
          <p:cNvPicPr>
            <a:picLocks noChangeAspect="1"/>
          </p:cNvPicPr>
          <p:nvPr/>
        </p:nvPicPr>
        <p:blipFill>
          <a:blip r:embed="rId2"/>
          <a:stretch>
            <a:fillRect/>
          </a:stretch>
        </p:blipFill>
        <p:spPr>
          <a:xfrm>
            <a:off x="6880610" y="1622035"/>
            <a:ext cx="4737650" cy="363614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28</a:t>
            </a:fld>
            <a:endParaRPr lang="en-US" sz="1000">
              <a:solidFill>
                <a:schemeClr val="tx1">
                  <a:tint val="75000"/>
                </a:schemeClr>
              </a:solidFill>
              <a:latin typeface="+mn-lt"/>
            </a:endParaRPr>
          </a:p>
        </p:txBody>
      </p:sp>
      <p:sp>
        <p:nvSpPr>
          <p:cNvPr id="2" name="TextBox 1">
            <a:extLst>
              <a:ext uri="{FF2B5EF4-FFF2-40B4-BE49-F238E27FC236}">
                <a16:creationId xmlns:a16="http://schemas.microsoft.com/office/drawing/2014/main" id="{08CF9772-BA78-2663-C5DE-9CE5BB58617C}"/>
              </a:ext>
            </a:extLst>
          </p:cNvPr>
          <p:cNvSpPr txBox="1"/>
          <p:nvPr/>
        </p:nvSpPr>
        <p:spPr>
          <a:xfrm>
            <a:off x="7984191" y="1947022"/>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All Launch Site Names</a:t>
            </a:r>
          </a:p>
        </p:txBody>
      </p:sp>
      <p:sp>
        <p:nvSpPr>
          <p:cNvPr id="3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a:t>Explanation: To obtain the unique launch sites from the SpaceX data, we used the keyword "DISTINCT" in our query. This allowed us to retrieve only the unique values for the launch sites, eliminating any duplicates. The resulting list shows the distinct launch sites mentioned in the SpaceX data.</a:t>
            </a:r>
          </a:p>
        </p:txBody>
      </p:sp>
      <p:pic>
        <p:nvPicPr>
          <p:cNvPr id="6" name="Picture 6" descr="Graphical user interface, text, application, email&#10;&#10;Description automatically generated">
            <a:extLst>
              <a:ext uri="{FF2B5EF4-FFF2-40B4-BE49-F238E27FC236}">
                <a16:creationId xmlns:a16="http://schemas.microsoft.com/office/drawing/2014/main" id="{D6FCACAD-5B1E-6BCB-0896-5DEE4B182BCD}"/>
              </a:ext>
            </a:extLst>
          </p:cNvPr>
          <p:cNvPicPr>
            <a:picLocks noChangeAspect="1"/>
          </p:cNvPicPr>
          <p:nvPr/>
        </p:nvPicPr>
        <p:blipFill>
          <a:blip r:embed="rId2"/>
          <a:stretch>
            <a:fillRect/>
          </a:stretch>
        </p:blipFill>
        <p:spPr>
          <a:xfrm>
            <a:off x="4654296" y="1884293"/>
            <a:ext cx="6903720" cy="308941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AA1E4167-C929-D1B5-1039-3998D699A9FA}"/>
              </a:ext>
            </a:extLst>
          </p:cNvPr>
          <p:cNvSpPr txBox="1"/>
          <p:nvPr/>
        </p:nvSpPr>
        <p:spPr>
          <a:xfrm>
            <a:off x="8230720" y="241206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31570"/>
            <a:ext cx="10500575" cy="542993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9600" b="1">
                <a:solidFill>
                  <a:schemeClr val="accent3">
                    <a:lumMod val="25000"/>
                  </a:schemeClr>
                </a:solidFill>
                <a:latin typeface="Abadi"/>
              </a:rPr>
              <a:t>Summary of methodologies</a:t>
            </a:r>
            <a:endParaRPr lang="en-US" sz="9600" b="1">
              <a:solidFill>
                <a:schemeClr val="accent3">
                  <a:lumMod val="25000"/>
                </a:schemeClr>
              </a:solidFill>
            </a:endParaRPr>
          </a:p>
          <a:p>
            <a:r>
              <a:rPr lang="en-US" sz="7200" b="1">
                <a:solidFill>
                  <a:srgbClr val="1F1F1F"/>
                </a:solidFill>
                <a:latin typeface="IBM Plex Mono Text"/>
              </a:rPr>
              <a:t>Data Collection</a:t>
            </a:r>
          </a:p>
          <a:p>
            <a:pPr lvl="1"/>
            <a:r>
              <a:rPr lang="en-US" sz="6400" b="1">
                <a:solidFill>
                  <a:srgbClr val="1F1F1F"/>
                </a:solidFill>
                <a:latin typeface="IBM Plex Mono Text"/>
              </a:rPr>
              <a:t>API</a:t>
            </a:r>
          </a:p>
          <a:p>
            <a:pPr lvl="2"/>
            <a:r>
              <a:rPr lang="en-US" sz="6400">
                <a:solidFill>
                  <a:srgbClr val="1F1F1F"/>
                </a:solidFill>
                <a:latin typeface="IBM Plex Mono Text"/>
              </a:rPr>
              <a:t>Collect data from SpaceX's API.</a:t>
            </a:r>
          </a:p>
          <a:p>
            <a:pPr lvl="1"/>
            <a:r>
              <a:rPr lang="en-US" sz="6400" b="1">
                <a:solidFill>
                  <a:srgbClr val="1F1F1F"/>
                </a:solidFill>
                <a:latin typeface="IBM Plex Mono Text"/>
              </a:rPr>
              <a:t>Web Scraping</a:t>
            </a:r>
          </a:p>
          <a:p>
            <a:pPr lvl="2"/>
            <a:r>
              <a:rPr lang="en-US" sz="6400">
                <a:solidFill>
                  <a:srgbClr val="1F1F1F"/>
                </a:solidFill>
                <a:latin typeface="IBM Plex Mono Text"/>
              </a:rPr>
              <a:t>Collect data from third-party websites.</a:t>
            </a:r>
          </a:p>
          <a:p>
            <a:r>
              <a:rPr lang="en-US" sz="7200" b="1">
                <a:solidFill>
                  <a:srgbClr val="1F1F1F"/>
                </a:solidFill>
                <a:latin typeface="IBM Plex Mono Text"/>
              </a:rPr>
              <a:t>Data Wrangling</a:t>
            </a:r>
          </a:p>
          <a:p>
            <a:pPr lvl="1"/>
            <a:r>
              <a:rPr lang="en-US" sz="6400">
                <a:solidFill>
                  <a:srgbClr val="1F1F1F"/>
                </a:solidFill>
                <a:latin typeface="IBM Plex Mono Text"/>
              </a:rPr>
              <a:t>Clean and format the data.</a:t>
            </a:r>
          </a:p>
          <a:p>
            <a:pPr lvl="1"/>
            <a:r>
              <a:rPr lang="en-US" sz="6400">
                <a:solidFill>
                  <a:srgbClr val="1F1F1F"/>
                </a:solidFill>
                <a:latin typeface="IBM Plex Mono Text"/>
              </a:rPr>
              <a:t>Identify and handle missing values.</a:t>
            </a:r>
          </a:p>
          <a:p>
            <a:pPr lvl="1"/>
            <a:r>
              <a:rPr lang="en-US" sz="6400">
                <a:solidFill>
                  <a:srgbClr val="1F1F1F"/>
                </a:solidFill>
                <a:latin typeface="IBM Plex Mono Text"/>
              </a:rPr>
              <a:t>Remove outliers.</a:t>
            </a:r>
          </a:p>
          <a:p>
            <a:r>
              <a:rPr lang="en-US" sz="7200" b="1">
                <a:solidFill>
                  <a:srgbClr val="1F1F1F"/>
                </a:solidFill>
                <a:latin typeface="IBM Plex Mono Text"/>
              </a:rPr>
              <a:t>Exploratory Data Analysis</a:t>
            </a:r>
          </a:p>
          <a:p>
            <a:pPr lvl="1"/>
            <a:r>
              <a:rPr lang="en-US" sz="6400">
                <a:solidFill>
                  <a:srgbClr val="1F1F1F"/>
                </a:solidFill>
                <a:latin typeface="IBM Plex Mono Text"/>
              </a:rPr>
              <a:t>Use SQL to explore the data.</a:t>
            </a:r>
          </a:p>
          <a:p>
            <a:pPr lvl="1"/>
            <a:r>
              <a:rPr lang="en-US" sz="6400">
                <a:solidFill>
                  <a:srgbClr val="1F1F1F"/>
                </a:solidFill>
                <a:latin typeface="IBM Plex Mono Text"/>
              </a:rPr>
              <a:t>Create data visualizations to understand the data.</a:t>
            </a:r>
          </a:p>
          <a:p>
            <a:r>
              <a:rPr lang="en-US" sz="7200" b="1">
                <a:solidFill>
                  <a:srgbClr val="1F1F1F"/>
                </a:solidFill>
                <a:latin typeface="IBM Plex Mono Text"/>
              </a:rPr>
              <a:t>Interactive Visual Analytics</a:t>
            </a:r>
          </a:p>
          <a:p>
            <a:pPr lvl="1"/>
            <a:r>
              <a:rPr lang="en-US" sz="6400">
                <a:solidFill>
                  <a:srgbClr val="1F1F1F"/>
                </a:solidFill>
                <a:latin typeface="IBM Plex Mono Text"/>
              </a:rPr>
              <a:t>Use Folium to create interactive visualizations.</a:t>
            </a:r>
          </a:p>
          <a:p>
            <a:r>
              <a:rPr lang="en-US" sz="7200" b="1">
                <a:solidFill>
                  <a:srgbClr val="1F1F1F"/>
                </a:solidFill>
                <a:latin typeface="IBM Plex Mono Text"/>
              </a:rPr>
              <a:t>Machine Learning Prediction</a:t>
            </a:r>
          </a:p>
          <a:p>
            <a:pPr lvl="1"/>
            <a:r>
              <a:rPr lang="en-US" sz="6400">
                <a:solidFill>
                  <a:srgbClr val="1F1F1F"/>
                </a:solidFill>
                <a:latin typeface="IBM Plex Mono Text"/>
              </a:rPr>
              <a:t>Train a machine learning model to predict the success of a Falcon 9 rocket landing.</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42309" y="298326"/>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Site Names Begin with 'CCA'</a:t>
            </a: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2309" y="2807208"/>
            <a:ext cx="3997656" cy="3956622"/>
          </a:xfrm>
          <a:prstGeom prst="rect">
            <a:avLst/>
          </a:prstGeom>
        </p:spPr>
        <p:txBody>
          <a:bodyPr vert="horz" lIns="91440" tIns="45720" rIns="91440" bIns="45720" rtlCol="0" anchor="t">
            <a:noAutofit/>
          </a:bodyPr>
          <a:lstStyle/>
          <a:p>
            <a:pPr>
              <a:spcBef>
                <a:spcPts val="1400"/>
              </a:spcBef>
            </a:pPr>
            <a:r>
              <a:rPr lang="en-US" sz="1800"/>
              <a:t>Explanation: The query utilized the SQL statement "SELECT * FROM SPACEXTBL WHERE LAUNCH_SITE LIKE 'CCA%' LIMIT 5" to retrieve 5 records from the SpaceX data where the launch site starts with "CCA". The "LIKE" operator with the pattern 'CCA%' was used to match any launch site that begins with "CCA". The resulting records displayed the flight numbers, launch sites, class, payload mass, booster version, and booster version category for the identified launches at those specific CCA launch sites.</a:t>
            </a:r>
          </a:p>
        </p:txBody>
      </p:sp>
      <p:pic>
        <p:nvPicPr>
          <p:cNvPr id="6" name="Picture 6" descr="Table&#10;&#10;Description automatically generated">
            <a:extLst>
              <a:ext uri="{FF2B5EF4-FFF2-40B4-BE49-F238E27FC236}">
                <a16:creationId xmlns:a16="http://schemas.microsoft.com/office/drawing/2014/main" id="{7509A664-3DF0-C53F-1340-D528D890B0CB}"/>
              </a:ext>
            </a:extLst>
          </p:cNvPr>
          <p:cNvPicPr>
            <a:picLocks noChangeAspect="1"/>
          </p:cNvPicPr>
          <p:nvPr/>
        </p:nvPicPr>
        <p:blipFill>
          <a:blip r:embed="rId2"/>
          <a:stretch>
            <a:fillRect/>
          </a:stretch>
        </p:blipFill>
        <p:spPr>
          <a:xfrm>
            <a:off x="4654296" y="1927441"/>
            <a:ext cx="6903720" cy="300311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1A958D06-C04A-8274-2576-1FC2C576F15B}"/>
              </a:ext>
            </a:extLst>
          </p:cNvPr>
          <p:cNvSpPr txBox="1"/>
          <p:nvPr/>
        </p:nvSpPr>
        <p:spPr>
          <a:xfrm>
            <a:off x="8049336" y="206138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4906" y="1552670"/>
            <a:ext cx="5002991" cy="481763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ea typeface="+mn-lt"/>
                <a:cs typeface="+mn-lt"/>
              </a:rPr>
              <a:t>Explanation: The query "SELECT SUM(PAYLOAD_MASS__KG_) FROM SPACEXTBL WHERE CUSTOMER = 'NASA(CRS)';" attempted to calculate the sum of payload mass (in kilograms) carried by boosters from NASA. However, the result returned "None", indicating that there were no records matching the condition where the customer is specifically "NASA(CRS)". This could mean that there were no recorded payload masses for boosters associated with NASA in the provided dataset.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sp>
        <p:nvSpPr>
          <p:cNvPr id="2" name="TextBox 1">
            <a:extLst>
              <a:ext uri="{FF2B5EF4-FFF2-40B4-BE49-F238E27FC236}">
                <a16:creationId xmlns:a16="http://schemas.microsoft.com/office/drawing/2014/main" id="{6A03326B-1B44-114F-A4A9-8DE3AACC428A}"/>
              </a:ext>
            </a:extLst>
          </p:cNvPr>
          <p:cNvSpPr txBox="1"/>
          <p:nvPr/>
        </p:nvSpPr>
        <p:spPr>
          <a:xfrm>
            <a:off x="7804813" y="206138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BEE366B9-01CA-479D-F60B-EF8CF137FE3E}"/>
              </a:ext>
            </a:extLst>
          </p:cNvPr>
          <p:cNvPicPr>
            <a:picLocks noChangeAspect="1"/>
          </p:cNvPicPr>
          <p:nvPr/>
        </p:nvPicPr>
        <p:blipFill>
          <a:blip r:embed="rId3"/>
          <a:stretch>
            <a:fillRect/>
          </a:stretch>
        </p:blipFill>
        <p:spPr>
          <a:xfrm>
            <a:off x="5838967" y="2285599"/>
            <a:ext cx="5984544" cy="167265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Average Payload Mass by F9 v1.1</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2309" y="2807208"/>
            <a:ext cx="4395716" cy="3717786"/>
          </a:xfrm>
          <a:prstGeom prst="rect">
            <a:avLst/>
          </a:prstGeom>
        </p:spPr>
        <p:txBody>
          <a:bodyPr vert="horz" lIns="91440" tIns="45720" rIns="91440" bIns="45720" rtlCol="0" anchor="t">
            <a:normAutofit/>
          </a:bodyPr>
          <a:lstStyle/>
          <a:p>
            <a:pPr>
              <a:spcBef>
                <a:spcPts val="1400"/>
              </a:spcBef>
            </a:pPr>
            <a:r>
              <a:rPr lang="en-US" sz="2000" dirty="0"/>
              <a:t>Explanation: The query "SELECT AVG(PAYLOAD_MASS__KG_) FROM SPACEXTBL WHERE </a:t>
            </a:r>
            <a:r>
              <a:rPr lang="en-US" sz="2000" err="1"/>
              <a:t>Booster_Version</a:t>
            </a:r>
            <a:r>
              <a:rPr lang="en-US" sz="2000" dirty="0"/>
              <a:t> = 'F9 v1.1';" calculates the average payload mass (in kilograms) carried by boosters of the F9 v1.1 version. The result, 2928.4 kilograms, represents the average payload mass for this specific booster version. This information provides insight into the typical payload capacity of boosters belonging to the F9 v1.1 version.</a:t>
            </a:r>
            <a:endParaRPr lang="en-US" sz="2000">
              <a:cs typeface="Calibri"/>
            </a:endParaRPr>
          </a:p>
        </p:txBody>
      </p:sp>
      <p:pic>
        <p:nvPicPr>
          <p:cNvPr id="6" name="Picture 6" descr="Graphical user interface, text, application, chat or text message, email&#10;&#10;Description automatically generated">
            <a:extLst>
              <a:ext uri="{FF2B5EF4-FFF2-40B4-BE49-F238E27FC236}">
                <a16:creationId xmlns:a16="http://schemas.microsoft.com/office/drawing/2014/main" id="{72C15050-FD69-587D-584A-64CCF25C0AE2}"/>
              </a:ext>
            </a:extLst>
          </p:cNvPr>
          <p:cNvPicPr>
            <a:picLocks noChangeAspect="1"/>
          </p:cNvPicPr>
          <p:nvPr/>
        </p:nvPicPr>
        <p:blipFill>
          <a:blip r:embed="rId2"/>
          <a:stretch>
            <a:fillRect/>
          </a:stretch>
        </p:blipFill>
        <p:spPr>
          <a:xfrm>
            <a:off x="5621012" y="2353437"/>
            <a:ext cx="5937004" cy="183267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14BE8463-DC42-610E-ED09-DA2BD19A260E}"/>
              </a:ext>
            </a:extLst>
          </p:cNvPr>
          <p:cNvSpPr txBox="1"/>
          <p:nvPr/>
        </p:nvSpPr>
        <p:spPr>
          <a:xfrm>
            <a:off x="7634216" y="218932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First Successful Ground Landing Date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2309" y="2807208"/>
            <a:ext cx="4634552" cy="3956622"/>
          </a:xfrm>
          <a:prstGeom prst="rect">
            <a:avLst/>
          </a:prstGeom>
        </p:spPr>
        <p:txBody>
          <a:bodyPr vert="horz" lIns="91440" tIns="45720" rIns="91440" bIns="45720" rtlCol="0" anchor="t">
            <a:noAutofit/>
          </a:bodyPr>
          <a:lstStyle/>
          <a:p>
            <a:pPr>
              <a:spcBef>
                <a:spcPts val="1400"/>
              </a:spcBef>
            </a:pPr>
            <a:r>
              <a:rPr lang="en-US" sz="2000" dirty="0"/>
              <a:t>Explanation: The query "SELECT min(DATE) FROM SPACEXTBL WHERE </a:t>
            </a:r>
            <a:r>
              <a:rPr lang="en-US" sz="2000" err="1"/>
              <a:t>Landing_Outcome</a:t>
            </a:r>
            <a:r>
              <a:rPr lang="en-US" sz="2000" dirty="0"/>
              <a:t> = 'Success (ground pad)';" retrieves the minimum date from the SPACEXTBL table where the landing outcome is recorded as a successful landing on a ground pad. The result, January 8, 2018, represents the date when the first successful landing on a ground pad occurred according to the available data. This information provides insight into the historical timeline of SpaceX's achievements in successfully landing boosters on ground pads.</a:t>
            </a:r>
          </a:p>
        </p:txBody>
      </p:sp>
      <p:pic>
        <p:nvPicPr>
          <p:cNvPr id="6" name="Picture 6" descr="Graphical user interface, text, application, email&#10;&#10;Description automatically generated">
            <a:extLst>
              <a:ext uri="{FF2B5EF4-FFF2-40B4-BE49-F238E27FC236}">
                <a16:creationId xmlns:a16="http://schemas.microsoft.com/office/drawing/2014/main" id="{D8E9D8FB-8310-4296-81DD-6929DECE70CC}"/>
              </a:ext>
            </a:extLst>
          </p:cNvPr>
          <p:cNvPicPr>
            <a:picLocks noChangeAspect="1"/>
          </p:cNvPicPr>
          <p:nvPr/>
        </p:nvPicPr>
        <p:blipFill>
          <a:blip r:embed="rId2"/>
          <a:stretch>
            <a:fillRect/>
          </a:stretch>
        </p:blipFill>
        <p:spPr>
          <a:xfrm>
            <a:off x="5291192" y="2155753"/>
            <a:ext cx="6903720" cy="23645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23B33292-C54D-0D33-1E17-FD23D541792A}"/>
              </a:ext>
            </a:extLst>
          </p:cNvPr>
          <p:cNvSpPr txBox="1"/>
          <p:nvPr/>
        </p:nvSpPr>
        <p:spPr>
          <a:xfrm>
            <a:off x="6593575" y="1492724"/>
            <a:ext cx="4949587" cy="4733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11F9DB-4802-6454-5604-44B656B1BD26}"/>
              </a:ext>
            </a:extLst>
          </p:cNvPr>
          <p:cNvSpPr txBox="1"/>
          <p:nvPr/>
        </p:nvSpPr>
        <p:spPr>
          <a:xfrm>
            <a:off x="630936" y="2784462"/>
            <a:ext cx="4975745" cy="379739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Explanation: The query "SELECT </a:t>
            </a:r>
            <a:r>
              <a:rPr lang="en-US" sz="2000" err="1"/>
              <a:t>Booster_Version</a:t>
            </a:r>
            <a:r>
              <a:rPr lang="en-US" sz="2000" dirty="0"/>
              <a:t> FROM SPACEXTBL WHERE </a:t>
            </a:r>
            <a:r>
              <a:rPr lang="en-US" sz="2000" err="1"/>
              <a:t>Landing_Outcome</a:t>
            </a:r>
            <a:r>
              <a:rPr lang="en-US" sz="2000" dirty="0"/>
              <a:t> = 'Success (ground pad)' AND PAYLOAD_MASS__KG_ &gt; 4000 AND PAYLOAD_MASS__KG_ &lt; 6000;" was executed to retrieve the names of boosters that meet the specified conditions. However, the query did not return any results, indicating that there are no records in the dataset that satisfy the given criteria. This suggests that there are no instances where a booster successfully landed on a drone ship with a payload mass within the specified range.</a:t>
            </a:r>
            <a:endParaRPr lang="en-US" sz="2000">
              <a:cs typeface="Calibri"/>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BEF8BB9F-2C60-4E06-46DE-3A1A00C12FC1}"/>
              </a:ext>
            </a:extLst>
          </p:cNvPr>
          <p:cNvPicPr>
            <a:picLocks noGrp="1" noChangeAspect="1"/>
          </p:cNvPicPr>
          <p:nvPr>
            <p:ph idx="4294967295"/>
          </p:nvPr>
        </p:nvPicPr>
        <p:blipFill>
          <a:blip r:embed="rId2"/>
          <a:stretch>
            <a:fillRect/>
          </a:stretch>
        </p:blipFill>
        <p:spPr>
          <a:xfrm>
            <a:off x="5768863" y="2784520"/>
            <a:ext cx="5789153" cy="269922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
        <p:nvSpPr>
          <p:cNvPr id="3" name="TextBox 2">
            <a:extLst>
              <a:ext uri="{FF2B5EF4-FFF2-40B4-BE49-F238E27FC236}">
                <a16:creationId xmlns:a16="http://schemas.microsoft.com/office/drawing/2014/main" id="{DA254B74-1E9C-EA25-ECF7-026C00164087}"/>
              </a:ext>
            </a:extLst>
          </p:cNvPr>
          <p:cNvSpPr txBox="1"/>
          <p:nvPr/>
        </p:nvSpPr>
        <p:spPr>
          <a:xfrm>
            <a:off x="8529850" y="19050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5503" y="1609535"/>
            <a:ext cx="7516455" cy="47266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Explanation: The query "SELECT COUNT(</a:t>
            </a:r>
            <a:r>
              <a:rPr lang="en-US" sz="2200" dirty="0" err="1">
                <a:solidFill>
                  <a:schemeClr val="accent3">
                    <a:lumMod val="25000"/>
                  </a:schemeClr>
                </a:solidFill>
                <a:latin typeface="Abadi"/>
                <a:ea typeface="+mn-lt"/>
                <a:cs typeface="+mn-lt"/>
              </a:rPr>
              <a:t>Mission_Outcome</a:t>
            </a:r>
            <a:r>
              <a:rPr lang="en-US" sz="2200" dirty="0">
                <a:solidFill>
                  <a:schemeClr val="accent3">
                    <a:lumMod val="25000"/>
                  </a:schemeClr>
                </a:solidFill>
                <a:latin typeface="Abadi"/>
                <a:ea typeface="+mn-lt"/>
                <a:cs typeface="+mn-lt"/>
              </a:rPr>
              <a:t>) FROM SPACEXTBL WHERE </a:t>
            </a:r>
            <a:r>
              <a:rPr lang="en-US" sz="2200" dirty="0" err="1">
                <a:solidFill>
                  <a:schemeClr val="accent3">
                    <a:lumMod val="25000"/>
                  </a:schemeClr>
                </a:solidFill>
                <a:latin typeface="Abadi"/>
                <a:ea typeface="+mn-lt"/>
                <a:cs typeface="+mn-lt"/>
              </a:rPr>
              <a:t>Mission_Outcome</a:t>
            </a:r>
            <a:r>
              <a:rPr lang="en-US" sz="2200" dirty="0">
                <a:solidFill>
                  <a:schemeClr val="accent3">
                    <a:lumMod val="25000"/>
                  </a:schemeClr>
                </a:solidFill>
                <a:latin typeface="Abadi"/>
                <a:ea typeface="+mn-lt"/>
                <a:cs typeface="+mn-lt"/>
              </a:rPr>
              <a:t>='success' OR </a:t>
            </a:r>
            <a:r>
              <a:rPr lang="en-US" sz="2200" dirty="0" err="1">
                <a:solidFill>
                  <a:schemeClr val="accent3">
                    <a:lumMod val="25000"/>
                  </a:schemeClr>
                </a:solidFill>
                <a:latin typeface="Abadi"/>
                <a:ea typeface="+mn-lt"/>
                <a:cs typeface="+mn-lt"/>
              </a:rPr>
              <a:t>Mission_Outcome</a:t>
            </a:r>
            <a:r>
              <a:rPr lang="en-US" sz="2200" dirty="0">
                <a:solidFill>
                  <a:schemeClr val="accent3">
                    <a:lumMod val="25000"/>
                  </a:schemeClr>
                </a:solidFill>
                <a:latin typeface="Abadi"/>
                <a:ea typeface="+mn-lt"/>
                <a:cs typeface="+mn-lt"/>
              </a:rPr>
              <a:t>='Failure (in flight)';" was executed to count the occurrences of successful and failure mission outcomes in the SPACEXTBL table. The condition </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='success' OR </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='Failure (in flight)'</a:t>
            </a:r>
            <a:r>
              <a:rPr lang="en-US" sz="2200" dirty="0">
                <a:solidFill>
                  <a:schemeClr val="accent3">
                    <a:lumMod val="25000"/>
                  </a:schemeClr>
                </a:solidFill>
                <a:latin typeface="Abadi"/>
                <a:ea typeface="+mn-lt"/>
                <a:cs typeface="+mn-lt"/>
              </a:rPr>
              <a:t> filters the rows where the mission outcome is either "success" or "Failure (in flight)". The query returned the count of such occurrences, which is 1 in this case.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TextBox 1">
            <a:extLst>
              <a:ext uri="{FF2B5EF4-FFF2-40B4-BE49-F238E27FC236}">
                <a16:creationId xmlns:a16="http://schemas.microsoft.com/office/drawing/2014/main" id="{E252D7F9-F442-F078-54AA-386A8F0C1ACD}"/>
              </a:ext>
            </a:extLst>
          </p:cNvPr>
          <p:cNvSpPr txBox="1"/>
          <p:nvPr/>
        </p:nvSpPr>
        <p:spPr>
          <a:xfrm>
            <a:off x="8674858" y="2288843"/>
            <a:ext cx="3095767" cy="44377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58339B17-EED4-577D-930E-25C66C346A6F}"/>
              </a:ext>
            </a:extLst>
          </p:cNvPr>
          <p:cNvPicPr>
            <a:picLocks noChangeAspect="1"/>
          </p:cNvPicPr>
          <p:nvPr/>
        </p:nvPicPr>
        <p:blipFill>
          <a:blip r:embed="rId3"/>
          <a:stretch>
            <a:fillRect/>
          </a:stretch>
        </p:blipFill>
        <p:spPr>
          <a:xfrm rot="5400000">
            <a:off x="7471012" y="2998669"/>
            <a:ext cx="4403676" cy="164541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8551"/>
            <a:ext cx="6367768" cy="52953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Explanation: The query "SELECT </a:t>
            </a:r>
            <a:r>
              <a:rPr lang="en-US" sz="2200" dirty="0" err="1">
                <a:solidFill>
                  <a:schemeClr val="accent3">
                    <a:lumMod val="25000"/>
                  </a:schemeClr>
                </a:solidFill>
                <a:latin typeface="Abadi"/>
                <a:ea typeface="+mn-lt"/>
                <a:cs typeface="+mn-lt"/>
              </a:rPr>
              <a:t>Booster_Version</a:t>
            </a:r>
            <a:r>
              <a:rPr lang="en-US" sz="2200" dirty="0">
                <a:solidFill>
                  <a:schemeClr val="accent3">
                    <a:lumMod val="25000"/>
                  </a:schemeClr>
                </a:solidFill>
                <a:latin typeface="Abadi"/>
                <a:ea typeface="+mn-lt"/>
                <a:cs typeface="+mn-lt"/>
              </a:rPr>
              <a:t> FROM SPACEXTBL WHERE PAYLOAD_MASS__KG_ = (SELECT MAX(PAYLOAD_MASS__KG_) FROM SPACEXTBL);" was executed using a subquery to retrieve the names of booster versions that have carried the maximum payload mass. The subquery </a:t>
            </a:r>
            <a:r>
              <a:rPr lang="en-US" sz="2200" dirty="0">
                <a:solidFill>
                  <a:schemeClr val="accent3">
                    <a:lumMod val="25000"/>
                  </a:schemeClr>
                </a:solidFill>
                <a:latin typeface="Abadi"/>
              </a:rPr>
              <a:t>(SELECT MAX(PAYLOAD_MASS__KG_) FROM SPACEXTBL)</a:t>
            </a:r>
            <a:r>
              <a:rPr lang="en-US" sz="2200" dirty="0">
                <a:solidFill>
                  <a:schemeClr val="accent3">
                    <a:lumMod val="25000"/>
                  </a:schemeClr>
                </a:solidFill>
                <a:latin typeface="Abadi"/>
                <a:ea typeface="+mn-lt"/>
                <a:cs typeface="+mn-lt"/>
              </a:rPr>
              <a:t> finds the maximum payload mass from the SPACEXTBL table, and the outer query selects the booster versions where the payload mass matches the maximum value. The query returned the names of booster versions that have achieved the maximum payload 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sp>
        <p:nvSpPr>
          <p:cNvPr id="2" name="TextBox 1">
            <a:extLst>
              <a:ext uri="{FF2B5EF4-FFF2-40B4-BE49-F238E27FC236}">
                <a16:creationId xmlns:a16="http://schemas.microsoft.com/office/drawing/2014/main" id="{626AC180-4402-FCBD-DAB3-C4585110297E}"/>
              </a:ext>
            </a:extLst>
          </p:cNvPr>
          <p:cNvSpPr txBox="1"/>
          <p:nvPr/>
        </p:nvSpPr>
        <p:spPr>
          <a:xfrm>
            <a:off x="6951829" y="1711656"/>
            <a:ext cx="4278572" cy="3891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52D34EE7-4B4C-DE85-3120-2123C237751F}"/>
              </a:ext>
            </a:extLst>
          </p:cNvPr>
          <p:cNvPicPr>
            <a:picLocks noChangeAspect="1"/>
          </p:cNvPicPr>
          <p:nvPr/>
        </p:nvPicPr>
        <p:blipFill>
          <a:blip r:embed="rId3"/>
          <a:stretch>
            <a:fillRect/>
          </a:stretch>
        </p:blipFill>
        <p:spPr>
          <a:xfrm>
            <a:off x="7362967" y="1719567"/>
            <a:ext cx="3209498" cy="258862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719500" cy="49086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Explanation: The query "SELECT </a:t>
            </a:r>
            <a:r>
              <a:rPr lang="en-US" sz="2200" dirty="0" err="1">
                <a:solidFill>
                  <a:schemeClr val="accent3">
                    <a:lumMod val="25000"/>
                  </a:schemeClr>
                </a:solidFill>
                <a:latin typeface="Abadi"/>
                <a:ea typeface="+mn-lt"/>
                <a:cs typeface="+mn-lt"/>
              </a:rPr>
              <a:t>substr</a:t>
            </a:r>
            <a:r>
              <a:rPr lang="en-US" sz="2200" dirty="0">
                <a:solidFill>
                  <a:schemeClr val="accent3">
                    <a:lumMod val="25000"/>
                  </a:schemeClr>
                </a:solidFill>
                <a:latin typeface="Abadi"/>
                <a:ea typeface="+mn-lt"/>
                <a:cs typeface="+mn-lt"/>
              </a:rPr>
              <a:t>(Date, 4, 2) AS month, </a:t>
            </a:r>
            <a:r>
              <a:rPr lang="en-US" sz="2200" dirty="0" err="1">
                <a:solidFill>
                  <a:schemeClr val="accent3">
                    <a:lumMod val="25000"/>
                  </a:schemeClr>
                </a:solidFill>
                <a:latin typeface="Abadi"/>
                <a:ea typeface="+mn-lt"/>
                <a:cs typeface="+mn-lt"/>
              </a:rPr>
              <a:t>booster_version</a:t>
            </a:r>
            <a:r>
              <a:rPr lang="en-US" sz="2200" dirty="0">
                <a:solidFill>
                  <a:schemeClr val="accent3">
                    <a:lumMod val="25000"/>
                  </a:schemeClr>
                </a:solidFill>
                <a:latin typeface="Abadi"/>
                <a:ea typeface="+mn-lt"/>
                <a:cs typeface="+mn-lt"/>
              </a:rPr>
              <a:t>, </a:t>
            </a:r>
            <a:r>
              <a:rPr lang="en-US" sz="2200" dirty="0" err="1">
                <a:solidFill>
                  <a:schemeClr val="accent3">
                    <a:lumMod val="25000"/>
                  </a:schemeClr>
                </a:solidFill>
                <a:latin typeface="Abadi"/>
                <a:ea typeface="+mn-lt"/>
                <a:cs typeface="+mn-lt"/>
              </a:rPr>
              <a:t>launch_site</a:t>
            </a:r>
            <a:r>
              <a:rPr lang="en-US" sz="2200" dirty="0">
                <a:solidFill>
                  <a:schemeClr val="accent3">
                    <a:lumMod val="25000"/>
                  </a:schemeClr>
                </a:solidFill>
                <a:latin typeface="Abadi"/>
                <a:ea typeface="+mn-lt"/>
                <a:cs typeface="+mn-lt"/>
              </a:rPr>
              <a:t> FROM SPACEXTBL WHERE </a:t>
            </a:r>
            <a:r>
              <a:rPr lang="en-US" sz="2200" dirty="0" err="1">
                <a:solidFill>
                  <a:schemeClr val="accent3">
                    <a:lumMod val="25000"/>
                  </a:schemeClr>
                </a:solidFill>
                <a:latin typeface="Abadi"/>
                <a:ea typeface="+mn-lt"/>
                <a:cs typeface="+mn-lt"/>
              </a:rPr>
              <a:t>substr</a:t>
            </a:r>
            <a:r>
              <a:rPr lang="en-US" sz="2200" dirty="0">
                <a:solidFill>
                  <a:schemeClr val="accent3">
                    <a:lumMod val="25000"/>
                  </a:schemeClr>
                </a:solidFill>
                <a:latin typeface="Abadi"/>
                <a:ea typeface="+mn-lt"/>
                <a:cs typeface="+mn-lt"/>
              </a:rPr>
              <a:t>(Date, 7, 4) = '2015';" was executed to retrieve the month, booster version, and launch site for failed landing outcomes on drone ship in the year 2015. The function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a:t>
            </a:r>
            <a:r>
              <a:rPr lang="en-US" sz="2200" dirty="0">
                <a:solidFill>
                  <a:schemeClr val="accent3">
                    <a:lumMod val="25000"/>
                  </a:schemeClr>
                </a:solidFill>
                <a:latin typeface="Abadi"/>
                <a:ea typeface="+mn-lt"/>
                <a:cs typeface="+mn-lt"/>
              </a:rPr>
              <a:t> was used to extract the month from the Date column. The condition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7, 4) = '2015'</a:t>
            </a:r>
            <a:r>
              <a:rPr lang="en-US" sz="2200" dirty="0">
                <a:solidFill>
                  <a:schemeClr val="accent3">
                    <a:lumMod val="25000"/>
                  </a:schemeClr>
                </a:solidFill>
                <a:latin typeface="Abadi"/>
                <a:ea typeface="+mn-lt"/>
                <a:cs typeface="+mn-lt"/>
              </a:rPr>
              <a:t> filters the rows where the year is 2015. The query returned the month, booster version, and launch site information for the matching records.</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sp>
        <p:nvSpPr>
          <p:cNvPr id="2" name="TextBox 1">
            <a:extLst>
              <a:ext uri="{FF2B5EF4-FFF2-40B4-BE49-F238E27FC236}">
                <a16:creationId xmlns:a16="http://schemas.microsoft.com/office/drawing/2014/main" id="{1CF16F1E-3E36-056B-8B49-5CB404FAD250}"/>
              </a:ext>
            </a:extLst>
          </p:cNvPr>
          <p:cNvSpPr txBox="1"/>
          <p:nvPr/>
        </p:nvSpPr>
        <p:spPr>
          <a:xfrm>
            <a:off x="8020903" y="1814014"/>
            <a:ext cx="2868304" cy="45401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56E59FCA-A703-8C0A-C97F-C5BFA970F184}"/>
              </a:ext>
            </a:extLst>
          </p:cNvPr>
          <p:cNvPicPr>
            <a:picLocks noChangeAspect="1"/>
          </p:cNvPicPr>
          <p:nvPr/>
        </p:nvPicPr>
        <p:blipFill>
          <a:blip r:embed="rId3"/>
          <a:stretch>
            <a:fillRect/>
          </a:stretch>
        </p:blipFill>
        <p:spPr>
          <a:xfrm rot="5400000">
            <a:off x="7055893" y="2705434"/>
            <a:ext cx="4676632" cy="253895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297"/>
            <a:ext cx="10029917" cy="4112502"/>
          </a:xfrm>
          <a:prstGeom prst="rect">
            <a:avLst/>
          </a:prstGeom>
        </p:spPr>
        <p:txBody>
          <a:bodyPr lIns="91440" tIns="45720" rIns="91440" bIns="45720" anchor="t"/>
          <a:lstStyle/>
          <a:p>
            <a:pPr>
              <a:lnSpc>
                <a:spcPct val="100000"/>
              </a:lnSpc>
              <a:spcBef>
                <a:spcPts val="1400"/>
              </a:spcBef>
            </a:pPr>
            <a:r>
              <a:rPr lang="en-US" sz="2200" dirty="0">
                <a:solidFill>
                  <a:srgbClr val="292929"/>
                </a:solidFill>
                <a:latin typeface="Abadi"/>
                <a:ea typeface="+mn-lt"/>
                <a:cs typeface="Arial"/>
              </a:rPr>
              <a:t>Explanation: The query "SELECT * FROM SPACEXTBL WHERE </a:t>
            </a:r>
            <a:r>
              <a:rPr lang="en-US" sz="2200" dirty="0" err="1">
                <a:solidFill>
                  <a:srgbClr val="292929"/>
                </a:solidFill>
                <a:latin typeface="Abadi"/>
                <a:ea typeface="+mn-lt"/>
                <a:cs typeface="Arial"/>
              </a:rPr>
              <a:t>Landing_Outcome</a:t>
            </a:r>
            <a:r>
              <a:rPr lang="en-US" sz="2200" dirty="0">
                <a:solidFill>
                  <a:srgbClr val="292929"/>
                </a:solidFill>
                <a:latin typeface="Abadi"/>
                <a:ea typeface="+mn-lt"/>
                <a:cs typeface="Arial"/>
              </a:rPr>
              <a:t> = 'Success (ground pad)' AND Date BETWEEN '2010-06-04' AND '2017-03-20';" was executed to retrieve the records from the SPACEXTBL table where the </a:t>
            </a:r>
            <a:r>
              <a:rPr lang="en-US" sz="2200" dirty="0" err="1">
                <a:solidFill>
                  <a:srgbClr val="292929"/>
                </a:solidFill>
                <a:latin typeface="Abadi"/>
                <a:ea typeface="+mn-lt"/>
                <a:cs typeface="Arial"/>
              </a:rPr>
              <a:t>Landing_Outcome</a:t>
            </a:r>
            <a:r>
              <a:rPr lang="en-US" sz="2200" dirty="0">
                <a:solidFill>
                  <a:srgbClr val="292929"/>
                </a:solidFill>
                <a:latin typeface="Abadi"/>
                <a:ea typeface="+mn-lt"/>
                <a:cs typeface="Arial"/>
              </a:rPr>
              <a:t> is 'Success (ground pad)' and the Date is between '2010-06-04' and '2017-03-20'. The query returned the </a:t>
            </a:r>
            <a:r>
              <a:rPr lang="en-US" sz="2200" dirty="0" err="1">
                <a:solidFill>
                  <a:srgbClr val="292929"/>
                </a:solidFill>
                <a:latin typeface="Abadi"/>
                <a:ea typeface="+mn-lt"/>
                <a:cs typeface="Arial"/>
              </a:rPr>
              <a:t>Flight_Number</a:t>
            </a:r>
            <a:r>
              <a:rPr lang="en-US" sz="2200" dirty="0">
                <a:solidFill>
                  <a:srgbClr val="292929"/>
                </a:solidFill>
                <a:latin typeface="Abadi"/>
                <a:ea typeface="+mn-lt"/>
                <a:cs typeface="Arial"/>
              </a:rPr>
              <a:t>, Date, </a:t>
            </a:r>
            <a:r>
              <a:rPr lang="en-US" sz="2200" dirty="0" err="1">
                <a:solidFill>
                  <a:srgbClr val="292929"/>
                </a:solidFill>
                <a:latin typeface="Abadi"/>
                <a:ea typeface="+mn-lt"/>
                <a:cs typeface="Arial"/>
              </a:rPr>
              <a:t>Booster_Version</a:t>
            </a:r>
            <a:r>
              <a:rPr lang="en-US" sz="2200" dirty="0">
                <a:solidFill>
                  <a:srgbClr val="292929"/>
                </a:solidFill>
                <a:latin typeface="Abadi"/>
                <a:ea typeface="+mn-lt"/>
                <a:cs typeface="Arial"/>
              </a:rPr>
              <a:t>, </a:t>
            </a:r>
            <a:r>
              <a:rPr lang="en-US" sz="2200" dirty="0" err="1">
                <a:solidFill>
                  <a:srgbClr val="292929"/>
                </a:solidFill>
                <a:latin typeface="Abadi"/>
                <a:ea typeface="+mn-lt"/>
                <a:cs typeface="Arial"/>
              </a:rPr>
              <a:t>Launch_Site</a:t>
            </a:r>
            <a:r>
              <a:rPr lang="en-US" sz="2200" dirty="0">
                <a:solidFill>
                  <a:srgbClr val="292929"/>
                </a:solidFill>
                <a:latin typeface="Abadi"/>
                <a:ea typeface="+mn-lt"/>
                <a:cs typeface="Arial"/>
              </a:rPr>
              <a:t>, and other columns for the matching records. This query helps identify successful landings on ground pads within the specified date range.</a:t>
            </a:r>
            <a:endParaRPr lang="en-US" sz="2200" dirty="0">
              <a:solidFill>
                <a:srgbClr val="292929"/>
              </a:solidFill>
              <a:latin typeface="Abadi"/>
              <a:cs typeface="Aria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C19E9BDF-EC4E-D99C-B1C3-BBAB1BA7183C}"/>
              </a:ext>
            </a:extLst>
          </p:cNvPr>
          <p:cNvSpPr txBox="1"/>
          <p:nvPr/>
        </p:nvSpPr>
        <p:spPr>
          <a:xfrm>
            <a:off x="7534702" y="1822545"/>
            <a:ext cx="3823647" cy="39260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63619" y="2741839"/>
            <a:ext cx="10500575" cy="54299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b="1">
                <a:solidFill>
                  <a:schemeClr val="accent3">
                    <a:lumMod val="25000"/>
                  </a:schemeClr>
                </a:solidFill>
                <a:latin typeface="IBM Plex Mono Text"/>
              </a:rPr>
              <a:t>Summary of all results</a:t>
            </a:r>
            <a:endParaRPr lang="en-US" sz="2400" b="1">
              <a:solidFill>
                <a:schemeClr val="accent3">
                  <a:lumMod val="25000"/>
                </a:schemeClr>
              </a:solidFill>
              <a:latin typeface="Abadi"/>
            </a:endParaRPr>
          </a:p>
          <a:p>
            <a:r>
              <a:rPr lang="en-US" sz="1800" b="1">
                <a:solidFill>
                  <a:srgbClr val="374151"/>
                </a:solidFill>
                <a:latin typeface="IBM Plex Mono Text"/>
              </a:rPr>
              <a:t>Exploratory Data Analysis:</a:t>
            </a:r>
            <a:endParaRPr lang="en-US" sz="1800" b="1">
              <a:solidFill>
                <a:schemeClr val="accent3">
                  <a:lumMod val="25000"/>
                </a:schemeClr>
              </a:solidFill>
              <a:latin typeface="Abadi"/>
            </a:endParaRPr>
          </a:p>
          <a:p>
            <a:pPr lvl="1"/>
            <a:r>
              <a:rPr lang="en-US" sz="1800">
                <a:solidFill>
                  <a:srgbClr val="374151"/>
                </a:solidFill>
                <a:latin typeface="IBM Plex Mono Text"/>
              </a:rPr>
              <a:t>Findings and insights from the EDA process</a:t>
            </a:r>
            <a:endParaRPr lang="en-US" sz="1800"/>
          </a:p>
          <a:p>
            <a:r>
              <a:rPr lang="en-US" sz="1800" b="1">
                <a:solidFill>
                  <a:srgbClr val="374151"/>
                </a:solidFill>
                <a:latin typeface="IBM Plex Mono Text"/>
              </a:rPr>
              <a:t>Interactive Analytics:</a:t>
            </a:r>
            <a:endParaRPr lang="en-US" sz="1800" b="1"/>
          </a:p>
          <a:p>
            <a:pPr lvl="1"/>
            <a:r>
              <a:rPr lang="en-US" sz="1800">
                <a:solidFill>
                  <a:srgbClr val="374151"/>
                </a:solidFill>
                <a:latin typeface="IBM Plex Mono Text"/>
              </a:rPr>
              <a:t>Screenshots demonstrating interactive analytics using visualizations</a:t>
            </a:r>
            <a:endParaRPr lang="en-US" sz="1800"/>
          </a:p>
          <a:p>
            <a:r>
              <a:rPr lang="en-US" sz="1800" b="1">
                <a:solidFill>
                  <a:srgbClr val="374151"/>
                </a:solidFill>
                <a:latin typeface="IBM Plex Mono Text"/>
              </a:rPr>
              <a:t>Predictive Analytics:</a:t>
            </a:r>
            <a:endParaRPr lang="en-US" sz="1800" b="1"/>
          </a:p>
          <a:p>
            <a:pPr lvl="1"/>
            <a:r>
              <a:rPr lang="en-US" sz="1800">
                <a:solidFill>
                  <a:srgbClr val="374151"/>
                </a:solidFill>
                <a:latin typeface="IBM Plex Mono Text"/>
              </a:rPr>
              <a:t>Results and outcomes from the predictive analytics model</a:t>
            </a:r>
            <a:endParaRPr lang="en-US" sz="1800"/>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47265" y="74336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 Continued!</a:t>
            </a:r>
            <a:endParaRPr lang="en-US" sz="3900">
              <a:solidFill>
                <a:srgbClr val="0948CB"/>
              </a:solidFill>
              <a:latin typeface="Times New Roman"/>
              <a:cs typeface="Times New Roman"/>
            </a:endParaRPr>
          </a:p>
        </p:txBody>
      </p:sp>
      <p:sp>
        <p:nvSpPr>
          <p:cNvPr id="2" name="TextBox 1">
            <a:extLst>
              <a:ext uri="{FF2B5EF4-FFF2-40B4-BE49-F238E27FC236}">
                <a16:creationId xmlns:a16="http://schemas.microsoft.com/office/drawing/2014/main" id="{8A44B9C5-834B-6540-3FDC-8864135D6BAE}"/>
              </a:ext>
            </a:extLst>
          </p:cNvPr>
          <p:cNvSpPr txBox="1"/>
          <p:nvPr/>
        </p:nvSpPr>
        <p:spPr>
          <a:xfrm>
            <a:off x="5473320" y="22746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a:ea typeface="Calibri"/>
              <a:cs typeface="Calibri"/>
            </a:endParaRPr>
          </a:p>
        </p:txBody>
      </p:sp>
    </p:spTree>
    <p:extLst>
      <p:ext uri="{BB962C8B-B14F-4D97-AF65-F5344CB8AC3E}">
        <p14:creationId xmlns:p14="http://schemas.microsoft.com/office/powerpoint/2010/main" val="104295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dirty="0"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315562" cy="440352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270429" y="48178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Global Launch Sites Map</a:t>
            </a:r>
          </a:p>
          <a:p>
            <a:endParaRPr lang="en-US"/>
          </a:p>
        </p:txBody>
      </p:sp>
      <p:sp>
        <p:nvSpPr>
          <p:cNvPr id="4" name="TextBox 3">
            <a:extLst>
              <a:ext uri="{FF2B5EF4-FFF2-40B4-BE49-F238E27FC236}">
                <a16:creationId xmlns:a16="http://schemas.microsoft.com/office/drawing/2014/main" id="{6238E8A1-2DFC-02F3-B7B1-BA4B39EA25F4}"/>
              </a:ext>
            </a:extLst>
          </p:cNvPr>
          <p:cNvSpPr txBox="1"/>
          <p:nvPr/>
        </p:nvSpPr>
        <p:spPr>
          <a:xfrm>
            <a:off x="7121568" y="2283390"/>
            <a:ext cx="2837144" cy="3379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6" descr="Map&#10;&#10;Description automatically generated">
            <a:extLst>
              <a:ext uri="{FF2B5EF4-FFF2-40B4-BE49-F238E27FC236}">
                <a16:creationId xmlns:a16="http://schemas.microsoft.com/office/drawing/2014/main" id="{EEC8B726-CCDB-31BC-AF71-44069C1CF133}"/>
              </a:ext>
            </a:extLst>
          </p:cNvPr>
          <p:cNvPicPr>
            <a:picLocks noChangeAspect="1"/>
          </p:cNvPicPr>
          <p:nvPr/>
        </p:nvPicPr>
        <p:blipFill>
          <a:blip r:embed="rId3"/>
          <a:stretch>
            <a:fillRect/>
          </a:stretch>
        </p:blipFill>
        <p:spPr>
          <a:xfrm>
            <a:off x="4251247" y="1353935"/>
            <a:ext cx="7838363" cy="2904067"/>
          </a:xfrm>
          <a:prstGeom prst="rect">
            <a:avLst/>
          </a:prstGeom>
        </p:spPr>
      </p:pic>
      <p:sp>
        <p:nvSpPr>
          <p:cNvPr id="7" name="TextBox 6">
            <a:extLst>
              <a:ext uri="{FF2B5EF4-FFF2-40B4-BE49-F238E27FC236}">
                <a16:creationId xmlns:a16="http://schemas.microsoft.com/office/drawing/2014/main" id="{A57C07F5-AAEF-C05B-A860-BE77311FFFF0}"/>
              </a:ext>
            </a:extLst>
          </p:cNvPr>
          <p:cNvSpPr txBox="1"/>
          <p:nvPr/>
        </p:nvSpPr>
        <p:spPr>
          <a:xfrm>
            <a:off x="42649" y="1421643"/>
            <a:ext cx="403973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000000"/>
                </a:solidFill>
                <a:ea typeface="+mn-lt"/>
                <a:cs typeface="+mn-lt"/>
              </a:rPr>
              <a:t>This map shows the location of all active launch sites in the world. The launch sites are color-coded by region. The size of the launch site markers is proportional to the number of launches that have taken place from that site. The map also shows the launch success rate for each launch site.</a:t>
            </a:r>
            <a:endParaRPr lang="en-US" sz="2000" dirty="0">
              <a:ea typeface="Calibri" panose="020F0502020204030204"/>
              <a:cs typeface="Calibri" panose="020F0502020204030204"/>
            </a:endParaRPr>
          </a:p>
        </p:txBody>
      </p:sp>
      <p:sp>
        <p:nvSpPr>
          <p:cNvPr id="9" name="TextBox 8">
            <a:extLst>
              <a:ext uri="{FF2B5EF4-FFF2-40B4-BE49-F238E27FC236}">
                <a16:creationId xmlns:a16="http://schemas.microsoft.com/office/drawing/2014/main" id="{AB879FD7-4D0C-7B03-A0DC-0F3C23BF0188}"/>
              </a:ext>
            </a:extLst>
          </p:cNvPr>
          <p:cNvSpPr txBox="1"/>
          <p:nvPr/>
        </p:nvSpPr>
        <p:spPr>
          <a:xfrm>
            <a:off x="4526507" y="3920887"/>
            <a:ext cx="744030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dirty="0"/>
            </a:br>
            <a:endParaRPr lang="en-US" sz="1400">
              <a:solidFill>
                <a:srgbClr val="1F1F1F"/>
              </a:solidFill>
              <a:ea typeface="Calibri"/>
              <a:cs typeface="Calibri"/>
            </a:endParaRPr>
          </a:p>
          <a:p>
            <a:r>
              <a:rPr lang="en-US" sz="2000" dirty="0">
                <a:solidFill>
                  <a:srgbClr val="1F1F1F"/>
                </a:solidFill>
                <a:ea typeface="+mn-lt"/>
                <a:cs typeface="+mn-lt"/>
              </a:rPr>
              <a:t>Important elements:</a:t>
            </a:r>
            <a:endParaRPr lang="en-US" sz="2000" dirty="0">
              <a:ea typeface="Calibri"/>
              <a:cs typeface="Calibri"/>
            </a:endParaRPr>
          </a:p>
          <a:p>
            <a:pPr marL="285750" indent="-285750">
              <a:buFont typeface="Arial"/>
              <a:buChar char="•"/>
            </a:pPr>
            <a:r>
              <a:rPr lang="en-US" sz="2000" dirty="0">
                <a:solidFill>
                  <a:srgbClr val="1F1F1F"/>
                </a:solidFill>
                <a:ea typeface="+mn-lt"/>
                <a:cs typeface="+mn-lt"/>
              </a:rPr>
              <a:t>The map shows that most launch sites are located near the Equator and the coast.</a:t>
            </a:r>
            <a:endParaRPr lang="en-US" sz="2000" dirty="0">
              <a:ea typeface="Calibri"/>
              <a:cs typeface="Calibri"/>
            </a:endParaRPr>
          </a:p>
          <a:p>
            <a:pPr marL="285750" indent="-285750">
              <a:buFont typeface="Arial"/>
              <a:buChar char="•"/>
            </a:pPr>
            <a:r>
              <a:rPr lang="en-US" sz="2000" dirty="0">
                <a:solidFill>
                  <a:srgbClr val="1F1F1F"/>
                </a:solidFill>
                <a:ea typeface="+mn-lt"/>
                <a:cs typeface="+mn-lt"/>
              </a:rPr>
              <a:t>The launch sites are color-coded by region.</a:t>
            </a:r>
            <a:endParaRPr lang="en-US" sz="2000" dirty="0">
              <a:ea typeface="Calibri"/>
              <a:cs typeface="Calibri"/>
            </a:endParaRPr>
          </a:p>
          <a:p>
            <a:pPr marL="285750" indent="-285750">
              <a:buFont typeface="Arial"/>
              <a:buChar char="•"/>
            </a:pPr>
            <a:r>
              <a:rPr lang="en-US" sz="2000" dirty="0">
                <a:solidFill>
                  <a:srgbClr val="1F1F1F"/>
                </a:solidFill>
                <a:ea typeface="+mn-lt"/>
                <a:cs typeface="+mn-lt"/>
              </a:rPr>
              <a:t>The size of the launch site markers is proportional to the number of launches that have taken place from that site.</a:t>
            </a:r>
            <a:endParaRPr lang="en-US" sz="2000" dirty="0">
              <a:ea typeface="Calibri"/>
              <a:cs typeface="Calibri"/>
            </a:endParaRPr>
          </a:p>
          <a:p>
            <a:pPr marL="285750" indent="-285750">
              <a:buFont typeface="Arial"/>
              <a:buChar char="•"/>
            </a:pPr>
            <a:r>
              <a:rPr lang="en-US" sz="2000" dirty="0">
                <a:solidFill>
                  <a:srgbClr val="1F1F1F"/>
                </a:solidFill>
                <a:ea typeface="+mn-lt"/>
                <a:cs typeface="+mn-lt"/>
              </a:rPr>
              <a:t>The map also shows the launch success rate for each launch site.</a:t>
            </a:r>
            <a:endParaRPr lang="en-US" sz="2000">
              <a:ea typeface="Calibri"/>
              <a:cs typeface="Calibri"/>
            </a:endParaRPr>
          </a:p>
          <a:p>
            <a:pPr algn="l"/>
            <a:endParaRPr lang="en-US" sz="2000" dirty="0">
              <a:ea typeface="Calibri"/>
              <a:cs typeface="Calibri"/>
            </a:endParaRPr>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dirty="0"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Launch Site distance to landmarks</a:t>
            </a:r>
            <a:endParaRPr lang="en-US" dirty="0"/>
          </a:p>
        </p:txBody>
      </p:sp>
      <p:pic>
        <p:nvPicPr>
          <p:cNvPr id="2" name="Picture 3" descr="Diagram&#10;&#10;Description automatically generated">
            <a:extLst>
              <a:ext uri="{FF2B5EF4-FFF2-40B4-BE49-F238E27FC236}">
                <a16:creationId xmlns:a16="http://schemas.microsoft.com/office/drawing/2014/main" id="{B236D62B-F8A4-C25B-F821-B62304B1385F}"/>
              </a:ext>
            </a:extLst>
          </p:cNvPr>
          <p:cNvPicPr>
            <a:picLocks noChangeAspect="1"/>
          </p:cNvPicPr>
          <p:nvPr/>
        </p:nvPicPr>
        <p:blipFill>
          <a:blip r:embed="rId3"/>
          <a:stretch>
            <a:fillRect/>
          </a:stretch>
        </p:blipFill>
        <p:spPr>
          <a:xfrm>
            <a:off x="298078" y="1395907"/>
            <a:ext cx="10688168" cy="534365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dirty="0" smtClean="0"/>
              <a:t>42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11564"/>
            <a:ext cx="4182403" cy="3646771"/>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a:solidFill>
                  <a:srgbClr val="0B49CB"/>
                </a:solidFill>
                <a:latin typeface="Abadi"/>
              </a:rPr>
              <a:t>Markers showing launch sites with color labels</a:t>
            </a:r>
            <a:r>
              <a:rPr lang="en-US" sz="3700">
                <a:solidFill>
                  <a:srgbClr val="0B49CB"/>
                </a:solidFill>
                <a:latin typeface="Abadi"/>
                <a:ea typeface="Abadi"/>
                <a:cs typeface="Abadi"/>
              </a:rPr>
              <a:t>​</a:t>
            </a:r>
            <a:endParaRPr lang="en-US" dirty="0">
              <a:solidFill>
                <a:srgbClr val="0B49CB"/>
              </a:solidFill>
              <a:latin typeface="Abadi"/>
            </a:endParaRPr>
          </a:p>
        </p:txBody>
      </p:sp>
      <p:sp>
        <p:nvSpPr>
          <p:cNvPr id="2" name="TextBox 1">
            <a:extLst>
              <a:ext uri="{FF2B5EF4-FFF2-40B4-BE49-F238E27FC236}">
                <a16:creationId xmlns:a16="http://schemas.microsoft.com/office/drawing/2014/main" id="{811AD5C4-9E52-10F9-C496-7C6AD5C40FFF}"/>
              </a:ext>
            </a:extLst>
          </p:cNvPr>
          <p:cNvSpPr txBox="1"/>
          <p:nvPr/>
        </p:nvSpPr>
        <p:spPr>
          <a:xfrm>
            <a:off x="5453731" y="1661306"/>
            <a:ext cx="3531234" cy="4058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48974602-A212-438B-D819-948EE56C7F0E}"/>
              </a:ext>
            </a:extLst>
          </p:cNvPr>
          <p:cNvSpPr txBox="1"/>
          <p:nvPr/>
        </p:nvSpPr>
        <p:spPr>
          <a:xfrm>
            <a:off x="5577728" y="5238750"/>
            <a:ext cx="3303493" cy="1577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65CD56F5-C1D1-61DA-3A0A-05F91F512A43}"/>
              </a:ext>
            </a:extLst>
          </p:cNvPr>
          <p:cNvSpPr txBox="1"/>
          <p:nvPr/>
        </p:nvSpPr>
        <p:spPr>
          <a:xfrm>
            <a:off x="1350308" y="3647515"/>
            <a:ext cx="29000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ea typeface="Calibri"/>
              <a:cs typeface="Calibri"/>
            </a:endParaRPr>
          </a:p>
        </p:txBody>
      </p:sp>
      <p:sp>
        <p:nvSpPr>
          <p:cNvPr id="12" name="TextBox 11">
            <a:extLst>
              <a:ext uri="{FF2B5EF4-FFF2-40B4-BE49-F238E27FC236}">
                <a16:creationId xmlns:a16="http://schemas.microsoft.com/office/drawing/2014/main" id="{5C456FB2-A7DF-DF55-0D94-002B5442CB05}"/>
              </a:ext>
            </a:extLst>
          </p:cNvPr>
          <p:cNvSpPr txBox="1"/>
          <p:nvPr/>
        </p:nvSpPr>
        <p:spPr>
          <a:xfrm>
            <a:off x="6149227" y="396408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2F4D7A99-7F6E-AB05-4FF2-B476FB4FD97A}"/>
              </a:ext>
            </a:extLst>
          </p:cNvPr>
          <p:cNvSpPr txBox="1"/>
          <p:nvPr/>
        </p:nvSpPr>
        <p:spPr>
          <a:xfrm>
            <a:off x="5577727" y="323569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4" name="TextBox 13">
            <a:extLst>
              <a:ext uri="{FF2B5EF4-FFF2-40B4-BE49-F238E27FC236}">
                <a16:creationId xmlns:a16="http://schemas.microsoft.com/office/drawing/2014/main" id="{529F6CDD-2CBB-16DE-46B7-68B43679A607}"/>
              </a:ext>
            </a:extLst>
          </p:cNvPr>
          <p:cNvSpPr txBox="1"/>
          <p:nvPr/>
        </p:nvSpPr>
        <p:spPr>
          <a:xfrm>
            <a:off x="8821831" y="3426197"/>
            <a:ext cx="2687170" cy="445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5" name="Picture 15">
            <a:extLst>
              <a:ext uri="{FF2B5EF4-FFF2-40B4-BE49-F238E27FC236}">
                <a16:creationId xmlns:a16="http://schemas.microsoft.com/office/drawing/2014/main" id="{8F151F46-C8EA-6B32-2232-23A7084C6FA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3607" y="1336150"/>
            <a:ext cx="11517403" cy="5575227"/>
          </a:xfrm>
          <a:prstGeom prst="rect">
            <a:avLst/>
          </a:prstGeom>
        </p:spPr>
      </p:pic>
      <p:sp>
        <p:nvSpPr>
          <p:cNvPr id="16" name="TextBox 15">
            <a:extLst>
              <a:ext uri="{FF2B5EF4-FFF2-40B4-BE49-F238E27FC236}">
                <a16:creationId xmlns:a16="http://schemas.microsoft.com/office/drawing/2014/main" id="{1C85D129-95BB-A2C0-D1E4-2214F84CDA45}"/>
              </a:ext>
            </a:extLst>
          </p:cNvPr>
          <p:cNvSpPr txBox="1"/>
          <p:nvPr/>
        </p:nvSpPr>
        <p:spPr>
          <a:xfrm>
            <a:off x="9043146" y="1585632"/>
            <a:ext cx="2519083" cy="5331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7" name="Picture 17">
            <a:extLst>
              <a:ext uri="{FF2B5EF4-FFF2-40B4-BE49-F238E27FC236}">
                <a16:creationId xmlns:a16="http://schemas.microsoft.com/office/drawing/2014/main" id="{B1B304A8-10A4-5A92-AF25-FEE0DAACAB15}"/>
              </a:ext>
            </a:extLst>
          </p:cNvPr>
          <p:cNvPicPr>
            <a:picLocks noChangeAspect="1"/>
          </p:cNvPicPr>
          <p:nvPr/>
        </p:nvPicPr>
        <p:blipFill>
          <a:blip r:embed="rId4"/>
          <a:stretch>
            <a:fillRect/>
          </a:stretch>
        </p:blipFill>
        <p:spPr>
          <a:xfrm>
            <a:off x="9161929" y="1383173"/>
            <a:ext cx="2832847" cy="552600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chemeClr val="tx1"/>
                </a:solidFill>
                <a:latin typeface="+mj-lt"/>
                <a:ea typeface="+mj-ea"/>
                <a:cs typeface="+mj-cs"/>
              </a:rPr>
              <a:t>Pie chart showing the success percentage achieved by each launch site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09958" y="5823996"/>
            <a:ext cx="2440697" cy="357348"/>
          </a:xfrm>
        </p:spPr>
        <p:txBody>
          <a:bodyPr/>
          <a:lstStyle/>
          <a:p>
            <a:pPr defTabSz="804672">
              <a:spcAft>
                <a:spcPts val="600"/>
              </a:spcAft>
            </a:pPr>
            <a:fld id="{5075537C-CA84-1446-933C-8E9D027F9201}" type="slidenum">
              <a:rPr lang="en-US" sz="1408" kern="1200">
                <a:solidFill>
                  <a:srgbClr val="1C7DDB"/>
                </a:solidFill>
                <a:latin typeface="Abadi" panose="020B0604020104020204" pitchFamily="34" charset="0"/>
                <a:ea typeface="+mn-ea"/>
                <a:cs typeface="+mn-cs"/>
              </a:rPr>
              <a:pPr defTabSz="804672">
                <a:spcAft>
                  <a:spcPts val="600"/>
                </a:spcAft>
              </a:pPr>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541296" y="2087192"/>
            <a:ext cx="7703800" cy="3861530"/>
          </a:xfrm>
          <a:prstGeom prst="rect">
            <a:avLst/>
          </a:prstGeom>
        </p:spPr>
        <p:txBody>
          <a:bodyPr lIns="91440" tIns="45720" rIns="91440" bIns="45720" anchor="t">
            <a:normAutofit/>
          </a:bodyPr>
          <a:lstStyle/>
          <a:p>
            <a:pPr marL="201168" indent="-201168" defTabSz="804672">
              <a:lnSpc>
                <a:spcPct val="100000"/>
              </a:lnSpc>
              <a:spcBef>
                <a:spcPts val="1232"/>
              </a:spcBef>
            </a:pPr>
            <a:endParaRPr lang="en-US" sz="1936" kern="1200">
              <a:solidFill>
                <a:schemeClr val="accent3">
                  <a:lumMod val="25000"/>
                </a:schemeClr>
              </a:solidFill>
              <a:latin typeface="Abadi"/>
              <a:ea typeface="+mn-ea"/>
              <a:cs typeface="+mn-cs"/>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pic>
        <p:nvPicPr>
          <p:cNvPr id="2" name="Picture 3" descr="Chart, pie chart&#10;&#10;Description automatically generated">
            <a:extLst>
              <a:ext uri="{FF2B5EF4-FFF2-40B4-BE49-F238E27FC236}">
                <a16:creationId xmlns:a16="http://schemas.microsoft.com/office/drawing/2014/main" id="{2D594FBA-773E-8898-F989-AB74546B0631}"/>
              </a:ext>
            </a:extLst>
          </p:cNvPr>
          <p:cNvPicPr>
            <a:picLocks noChangeAspect="1"/>
          </p:cNvPicPr>
          <p:nvPr/>
        </p:nvPicPr>
        <p:blipFill>
          <a:blip r:embed="rId2"/>
          <a:stretch>
            <a:fillRect/>
          </a:stretch>
        </p:blipFill>
        <p:spPr>
          <a:xfrm>
            <a:off x="1141345" y="1828800"/>
            <a:ext cx="9908350" cy="3908305"/>
          </a:xfrm>
          <a:prstGeom prst="rect">
            <a:avLst/>
          </a:prstGeom>
        </p:spPr>
      </p:pic>
      <p:sp>
        <p:nvSpPr>
          <p:cNvPr id="4" name="TextBox 3">
            <a:extLst>
              <a:ext uri="{FF2B5EF4-FFF2-40B4-BE49-F238E27FC236}">
                <a16:creationId xmlns:a16="http://schemas.microsoft.com/office/drawing/2014/main" id="{1E3FF8BA-6B0B-0038-6438-F61B4669DC5E}"/>
              </a:ext>
            </a:extLst>
          </p:cNvPr>
          <p:cNvSpPr txBox="1"/>
          <p:nvPr/>
        </p:nvSpPr>
        <p:spPr>
          <a:xfrm>
            <a:off x="1302362" y="2449442"/>
            <a:ext cx="3338011" cy="3642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04672">
              <a:spcAft>
                <a:spcPts val="600"/>
              </a:spcAft>
            </a:pPr>
            <a:r>
              <a:rPr lang="en-US" sz="1760" kern="1200">
                <a:solidFill>
                  <a:srgbClr val="000000"/>
                </a:solidFill>
                <a:latin typeface="+mn-lt"/>
                <a:ea typeface="+mn-lt"/>
                <a:cs typeface="+mn-lt"/>
              </a:rPr>
              <a:t>Explanation of the Screenshot: The screenshot shows a pie chart representing the distribution of launch success among different SpaceX launch sites. The chart clearly indicates that "KSC LC-39A" has the highest number of successful launches compared to other sites. This suggests that "KSC LC-39A" has been the top-performing launch site for SpaceX, demonstrating its reliability and success in mission outcomes.</a:t>
            </a:r>
            <a:endParaRPr lang="en-US" sz="2000"/>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a:p>
            <a:endParaRPr lang="en-US" dirty="0">
              <a:solidFill>
                <a:srgbClr val="0B49CB"/>
              </a:solidFill>
              <a:latin typeface="Abadi"/>
            </a:endParaRPr>
          </a:p>
        </p:txBody>
      </p:sp>
      <p:pic>
        <p:nvPicPr>
          <p:cNvPr id="4" name="Picture 5" descr="Chart, pie chart&#10;&#10;Description automatically generated">
            <a:extLst>
              <a:ext uri="{FF2B5EF4-FFF2-40B4-BE49-F238E27FC236}">
                <a16:creationId xmlns:a16="http://schemas.microsoft.com/office/drawing/2014/main" id="{0BD225C0-FF1A-AFBF-5002-B9DB5902D707}"/>
              </a:ext>
            </a:extLst>
          </p:cNvPr>
          <p:cNvPicPr>
            <a:picLocks noChangeAspect="1"/>
          </p:cNvPicPr>
          <p:nvPr/>
        </p:nvPicPr>
        <p:blipFill>
          <a:blip r:embed="rId3"/>
          <a:stretch>
            <a:fillRect/>
          </a:stretch>
        </p:blipFill>
        <p:spPr>
          <a:xfrm>
            <a:off x="4466666" y="1491618"/>
            <a:ext cx="7281580" cy="3392912"/>
          </a:xfrm>
          <a:prstGeom prst="rect">
            <a:avLst/>
          </a:prstGeom>
        </p:spPr>
      </p:pic>
      <p:sp>
        <p:nvSpPr>
          <p:cNvPr id="6" name="TextBox 5">
            <a:extLst>
              <a:ext uri="{FF2B5EF4-FFF2-40B4-BE49-F238E27FC236}">
                <a16:creationId xmlns:a16="http://schemas.microsoft.com/office/drawing/2014/main" id="{32DCAFCA-AD38-A24F-14DA-5506E28DBF18}"/>
              </a:ext>
            </a:extLst>
          </p:cNvPr>
          <p:cNvSpPr txBox="1"/>
          <p:nvPr/>
        </p:nvSpPr>
        <p:spPr>
          <a:xfrm>
            <a:off x="582706" y="1490381"/>
            <a:ext cx="3359523"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Explanation of the Screenshot: The screenshot displays a pie chart representing the launch success ratio for the launch site with the highest success rate. The chart reveals that "KSC LC-39A" achieved an impressive 73.1% success rate, indicating that a significant majority of launches from this site have been successful.</a:t>
            </a:r>
            <a:endParaRPr lang="en-US" sz="2400" dirty="0"/>
          </a:p>
        </p:txBody>
      </p:sp>
      <p:sp>
        <p:nvSpPr>
          <p:cNvPr id="7" name="TextBox 6">
            <a:extLst>
              <a:ext uri="{FF2B5EF4-FFF2-40B4-BE49-F238E27FC236}">
                <a16:creationId xmlns:a16="http://schemas.microsoft.com/office/drawing/2014/main" id="{B5A4EB9C-7C49-3FB1-20EF-35168B626C0E}"/>
              </a:ext>
            </a:extLst>
          </p:cNvPr>
          <p:cNvSpPr txBox="1"/>
          <p:nvPr/>
        </p:nvSpPr>
        <p:spPr>
          <a:xfrm>
            <a:off x="3636308" y="5037045"/>
            <a:ext cx="72255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 Additionally, the chart highlights a 26.9% failure rate, signifying that there have been some unsuccessful missions as well. This finding emphasizes the overall strong performance of "KSC LC-39A" in terms of launch success and underscores its position as the top-performing launch site for SpaceX</a:t>
            </a:r>
          </a:p>
          <a:p>
            <a:endParaRPr lang="en-US" dirty="0">
              <a:ea typeface="Calibri"/>
              <a:cs typeface="Calibri"/>
            </a:endParaRPr>
          </a:p>
        </p:txBody>
      </p:sp>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pic>
        <p:nvPicPr>
          <p:cNvPr id="2" name="Picture 3" descr="A screenshot of a computer&#10;&#10;Description automatically generated">
            <a:extLst>
              <a:ext uri="{FF2B5EF4-FFF2-40B4-BE49-F238E27FC236}">
                <a16:creationId xmlns:a16="http://schemas.microsoft.com/office/drawing/2014/main" id="{011D025C-444F-584C-416C-C5AF4AE1D6BD}"/>
              </a:ext>
            </a:extLst>
          </p:cNvPr>
          <p:cNvPicPr>
            <a:picLocks noGrp="1" noChangeAspect="1"/>
          </p:cNvPicPr>
          <p:nvPr>
            <p:ph idx="4294967295"/>
          </p:nvPr>
        </p:nvPicPr>
        <p:blipFill>
          <a:blip r:embed="rId3"/>
          <a:stretch>
            <a:fillRect/>
          </a:stretch>
        </p:blipFill>
        <p:spPr>
          <a:xfrm>
            <a:off x="406071" y="2001266"/>
            <a:ext cx="6149738" cy="3692979"/>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 slider</a:t>
            </a:r>
            <a:endParaRPr lang="en-US" dirty="0"/>
          </a:p>
        </p:txBody>
      </p:sp>
      <p:pic>
        <p:nvPicPr>
          <p:cNvPr id="4" name="Picture 5" descr="Table&#10;&#10;Description automatically generated">
            <a:extLst>
              <a:ext uri="{FF2B5EF4-FFF2-40B4-BE49-F238E27FC236}">
                <a16:creationId xmlns:a16="http://schemas.microsoft.com/office/drawing/2014/main" id="{44B55CF4-E386-DA25-4DDC-CDCB6CBED9AE}"/>
              </a:ext>
            </a:extLst>
          </p:cNvPr>
          <p:cNvPicPr>
            <a:picLocks noChangeAspect="1"/>
          </p:cNvPicPr>
          <p:nvPr/>
        </p:nvPicPr>
        <p:blipFill>
          <a:blip r:embed="rId4"/>
          <a:stretch>
            <a:fillRect/>
          </a:stretch>
        </p:blipFill>
        <p:spPr>
          <a:xfrm>
            <a:off x="6851177" y="2003025"/>
            <a:ext cx="4813109" cy="352296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201" y="365125"/>
            <a:ext cx="3816095" cy="1938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201" y="2482589"/>
            <a:ext cx="3816096" cy="3694373"/>
          </a:xfrm>
          <a:prstGeom prst="rect">
            <a:avLst/>
          </a:prstGeom>
        </p:spPr>
        <p:txBody>
          <a:bodyPr vert="horz" lIns="91440" tIns="45720" rIns="91440" bIns="45720" rtlCol="0">
            <a:normAutofit/>
          </a:bodyPr>
          <a:lstStyle/>
          <a:p>
            <a:pPr>
              <a:spcBef>
                <a:spcPts val="1400"/>
              </a:spcBef>
            </a:pPr>
            <a:r>
              <a:rPr lang="en-US" sz="2000"/>
              <a:t>The decision tree classifier has the highest classification accuracy of 0.90, making it the most accurate model for predicting the class of a data point.</a:t>
            </a:r>
          </a:p>
          <a:p>
            <a:pPr>
              <a:spcBef>
                <a:spcPts val="1400"/>
              </a:spcBef>
            </a:pPr>
            <a:r>
              <a:rPr lang="en-US" sz="2000"/>
              <a:t>The decision tree classifier is the best model for this task. Let's use it to make predictions.</a:t>
            </a:r>
          </a:p>
        </p:txBody>
      </p:sp>
      <p:pic>
        <p:nvPicPr>
          <p:cNvPr id="6" name="Picture 6" descr="Graphical user interface, application&#10;&#10;Description automatically generated">
            <a:extLst>
              <a:ext uri="{FF2B5EF4-FFF2-40B4-BE49-F238E27FC236}">
                <a16:creationId xmlns:a16="http://schemas.microsoft.com/office/drawing/2014/main" id="{28202871-32B1-02CE-1305-BB0EA17EA355}"/>
              </a:ext>
            </a:extLst>
          </p:cNvPr>
          <p:cNvPicPr>
            <a:picLocks noChangeAspect="1"/>
          </p:cNvPicPr>
          <p:nvPr/>
        </p:nvPicPr>
        <p:blipFill rotWithShape="1">
          <a:blip r:embed="rId2"/>
          <a:srcRect r="32436" b="-1"/>
          <a:stretch/>
        </p:blipFill>
        <p:spPr>
          <a:xfrm>
            <a:off x="4738546" y="3167396"/>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3" name="Picture 5" descr="Text&#10;&#10;Description automatically generated">
            <a:extLst>
              <a:ext uri="{FF2B5EF4-FFF2-40B4-BE49-F238E27FC236}">
                <a16:creationId xmlns:a16="http://schemas.microsoft.com/office/drawing/2014/main" id="{B12B9F36-6CB0-E808-7547-62E9B75F50D6}"/>
              </a:ext>
            </a:extLst>
          </p:cNvPr>
          <p:cNvPicPr>
            <a:picLocks noChangeAspect="1"/>
          </p:cNvPicPr>
          <p:nvPr/>
        </p:nvPicPr>
        <p:blipFill rotWithShape="1">
          <a:blip r:embed="rId3"/>
          <a:srcRect b="8638"/>
          <a:stretch/>
        </p:blipFill>
        <p:spPr>
          <a:xfrm>
            <a:off x="4790486" y="1075"/>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48</a:t>
            </a:fld>
            <a:endParaRPr lang="en-US" sz="1200">
              <a:solidFill>
                <a:srgbClr val="FFFFFF"/>
              </a:solidFill>
              <a:latin typeface="+mn-lt"/>
            </a:endParaRPr>
          </a:p>
        </p:txBody>
      </p:sp>
      <p:sp>
        <p:nvSpPr>
          <p:cNvPr id="2" name="TextBox 1">
            <a:extLst>
              <a:ext uri="{FF2B5EF4-FFF2-40B4-BE49-F238E27FC236}">
                <a16:creationId xmlns:a16="http://schemas.microsoft.com/office/drawing/2014/main" id="{F8392934-2550-08DF-AF44-A38A1EC098B0}"/>
              </a:ext>
            </a:extLst>
          </p:cNvPr>
          <p:cNvSpPr txBox="1"/>
          <p:nvPr/>
        </p:nvSpPr>
        <p:spPr>
          <a:xfrm>
            <a:off x="8264568" y="2494766"/>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Confusion Matrix</a:t>
            </a:r>
          </a:p>
        </p:txBody>
      </p:sp>
      <p:pic>
        <p:nvPicPr>
          <p:cNvPr id="2" name="Picture 2" descr="Chart, treemap chart&#10;&#10;Description automatically generated">
            <a:extLst>
              <a:ext uri="{FF2B5EF4-FFF2-40B4-BE49-F238E27FC236}">
                <a16:creationId xmlns:a16="http://schemas.microsoft.com/office/drawing/2014/main" id="{196E6A87-E27A-C8BD-4E11-E8A1C260A149}"/>
              </a:ext>
            </a:extLst>
          </p:cNvPr>
          <p:cNvPicPr>
            <a:picLocks noChangeAspect="1"/>
          </p:cNvPicPr>
          <p:nvPr/>
        </p:nvPicPr>
        <p:blipFill rotWithShape="1">
          <a:blip r:embed="rId2"/>
          <a:srcRect r="35338"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13788" y="2333297"/>
            <a:ext cx="4840010" cy="3843666"/>
          </a:xfrm>
          <a:prstGeom prst="rect">
            <a:avLst/>
          </a:prstGeom>
        </p:spPr>
        <p:txBody>
          <a:bodyPr vert="horz" lIns="91440" tIns="45720" rIns="91440" bIns="45720" rtlCol="0">
            <a:normAutofit/>
          </a:bodyPr>
          <a:lstStyle/>
          <a:p>
            <a:pPr marL="0">
              <a:spcBef>
                <a:spcPts val="1400"/>
              </a:spcBef>
            </a:pPr>
            <a:r>
              <a:rPr lang="en-US" sz="2000"/>
              <a:t>The confusion matrix for the decision tree classifier shows that the classifier is able to distinguish between successful and unsuccessful landings. However, the major problem is that the classifier is more likely to incorrectly classify an unsuccessful landing as a successful landing. This is a major problem, as it could lead to a plane being incorrectly cleared to land.</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toy rocket flying out of the computer">
            <a:extLst>
              <a:ext uri="{FF2B5EF4-FFF2-40B4-BE49-F238E27FC236}">
                <a16:creationId xmlns:a16="http://schemas.microsoft.com/office/drawing/2014/main" id="{63F17A4E-3971-1B94-0307-4CF646622C69}"/>
              </a:ext>
            </a:extLst>
          </p:cNvPr>
          <p:cNvPicPr>
            <a:picLocks noChangeAspect="1"/>
          </p:cNvPicPr>
          <p:nvPr/>
        </p:nvPicPr>
        <p:blipFill rotWithShape="1">
          <a:blip r:embed="rId2"/>
          <a:srcRect l="12428" t="6593" r="8752" b="-1"/>
          <a:stretch/>
        </p:blipFill>
        <p:spPr>
          <a:xfrm>
            <a:off x="3522468" y="10"/>
            <a:ext cx="8669532" cy="6857990"/>
          </a:xfrm>
          <a:prstGeom prst="rect">
            <a:avLst/>
          </a:prstGeom>
        </p:spPr>
      </p:pic>
      <p:sp>
        <p:nvSpPr>
          <p:cNvPr id="34" name="Rectangle 3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371094" y="353796"/>
            <a:ext cx="3438144" cy="12839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Introduction</a:t>
            </a:r>
          </a:p>
        </p:txBody>
      </p:sp>
      <p:sp>
        <p:nvSpPr>
          <p:cNvPr id="36" name="Rectangle 3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27960" y="1717219"/>
            <a:ext cx="7237533" cy="51406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3600">
                <a:solidFill>
                  <a:schemeClr val="tx1"/>
                </a:solidFill>
                <a:latin typeface="+mn-lt"/>
              </a:rPr>
              <a:t>Project background and context</a:t>
            </a:r>
          </a:p>
          <a:p>
            <a:pPr marL="0" indent="0">
              <a:spcBef>
                <a:spcPts val="1400"/>
              </a:spcBef>
              <a:buNone/>
            </a:pPr>
            <a:r>
              <a:rPr lang="en-US" sz="1900">
                <a:solidFill>
                  <a:schemeClr val="tx1"/>
                </a:solidFill>
                <a:latin typeface="+mn-lt"/>
              </a:rPr>
              <a:t>SpaceX promotes Falcon 9 rocket launches on its website at a significantly lower cost of 62 million dollars, in contrast to other providers whose prices exceed 165 million dollars per launch. This cost advantage stems from SpaceX's ability to reuse the first stage of the rocket. To determine the cost of a launch, it is crucial to predict whether the first stage will successfully land. This predictive information becomes valuable when another company intends to compete with SpaceX in bidding for a rocket launch project. Therefore, the objective of this project is to develop a machine-learning pipeline capable of accurately predicting the successful landing of the first stage.</a:t>
            </a:r>
            <a:endParaRPr lang="en-US" sz="1900">
              <a:solidFill>
                <a:schemeClr val="tx1"/>
              </a:solidFill>
              <a:latin typeface="+mn-lt"/>
              <a:ea typeface="Calibri"/>
              <a:cs typeface="Calibri"/>
            </a:endParaRPr>
          </a:p>
          <a:p>
            <a:pPr>
              <a:spcBef>
                <a:spcPts val="1400"/>
              </a:spcBef>
              <a:buFont typeface="Arial" panose="020B0604020202020204" pitchFamily="34" charset="0"/>
              <a:buChar char="•"/>
            </a:pPr>
            <a:endParaRPr lang="en-US" sz="900">
              <a:solidFill>
                <a:schemeClr val="tx1"/>
              </a:solidFill>
              <a:latin typeface="+mn-lt"/>
            </a:endParaRPr>
          </a:p>
          <a:p>
            <a:pPr>
              <a:spcBef>
                <a:spcPts val="1400"/>
              </a:spcBef>
              <a:buFont typeface="Arial" panose="020B0604020202020204" pitchFamily="34" charset="0"/>
              <a:buChar char="•"/>
            </a:pPr>
            <a:endParaRPr lang="en-US" sz="900">
              <a:solidFill>
                <a:schemeClr val="tx1"/>
              </a:solidFill>
              <a:latin typeface="+mn-lt"/>
            </a:endParaRPr>
          </a:p>
          <a:p>
            <a:pPr>
              <a:spcBef>
                <a:spcPts val="1400"/>
              </a:spcBef>
              <a:buFont typeface="Arial" panose="020B0604020202020204" pitchFamily="34" charset="0"/>
              <a:buChar char="•"/>
            </a:pPr>
            <a:endParaRPr lang="en-US" sz="900">
              <a:solidFill>
                <a:schemeClr val="tx1"/>
              </a:solidFill>
              <a:latin typeface="+mn-lt"/>
              <a:ea typeface="Calibri"/>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5</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560061391"/>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588579" y="-9355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7884511" y="5008016"/>
            <a:ext cx="1845072" cy="270141"/>
          </a:xfrm>
        </p:spPr>
        <p:txBody>
          <a:bodyPr/>
          <a:lstStyle/>
          <a:p>
            <a:pPr defTabSz="612648">
              <a:spcAft>
                <a:spcPts val="600"/>
              </a:spcAft>
            </a:pPr>
            <a:fld id="{5075537C-CA84-1446-933C-8E9D027F9201}" type="slidenum">
              <a:rPr lang="en-US" sz="1072" kern="1200" dirty="0">
                <a:solidFill>
                  <a:srgbClr val="1C7DDB"/>
                </a:solidFill>
                <a:latin typeface="Abadi" panose="020B0604020104020204" pitchFamily="34" charset="0"/>
                <a:ea typeface="+mn-ea"/>
                <a:cs typeface="+mn-cs"/>
              </a:rPr>
              <a:pPr defTabSz="612648">
                <a:spcAft>
                  <a:spcPts val="600"/>
                </a:spcAft>
              </a:pPr>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7435" y="76165"/>
            <a:ext cx="5449235" cy="6783970"/>
          </a:xfrm>
          <a:prstGeom prst="rect">
            <a:avLst/>
          </a:prstGeom>
        </p:spPr>
        <p:txBody>
          <a:bodyPr lIns="91440" tIns="45720" rIns="91440" bIns="45720" anchor="t">
            <a:noAutofit/>
          </a:bodyPr>
          <a:lstStyle/>
          <a:p>
            <a:pPr marL="0" indent="0" defTabSz="612648">
              <a:lnSpc>
                <a:spcPct val="100000"/>
              </a:lnSpc>
              <a:spcBef>
                <a:spcPts val="938"/>
              </a:spcBef>
              <a:buNone/>
            </a:pPr>
            <a:r>
              <a:rPr lang="en-US" sz="2000" kern="1200" dirty="0">
                <a:solidFill>
                  <a:schemeClr val="accent3">
                    <a:lumMod val="25000"/>
                  </a:schemeClr>
                </a:solidFill>
                <a:latin typeface="Abadi"/>
                <a:ea typeface="+mn-ea"/>
                <a:cs typeface="+mn-cs"/>
              </a:rPr>
              <a:t>[1] Flight Amount and Success Rate</a:t>
            </a:r>
            <a:endParaRPr lang="en-US" sz="2000" kern="1200">
              <a:solidFill>
                <a:schemeClr val="accent3">
                  <a:lumMod val="25000"/>
                </a:schemeClr>
              </a:solidFill>
              <a:latin typeface="Abadi"/>
              <a:cs typeface="Calibri"/>
            </a:endParaRPr>
          </a:p>
          <a:p>
            <a:pPr marL="0" indent="0" defTabSz="612648">
              <a:lnSpc>
                <a:spcPct val="100000"/>
              </a:lnSpc>
              <a:spcBef>
                <a:spcPts val="938"/>
              </a:spcBef>
              <a:buNone/>
            </a:pPr>
            <a:r>
              <a:rPr lang="en-US" sz="2000" kern="1200" dirty="0">
                <a:solidFill>
                  <a:schemeClr val="accent3">
                    <a:lumMod val="25000"/>
                  </a:schemeClr>
                </a:solidFill>
                <a:latin typeface="Abadi"/>
                <a:ea typeface="+mn-ea"/>
                <a:cs typeface="+mn-cs"/>
              </a:rPr>
              <a:t>There is a positive correlation between the flight amount at a launch site and its success rate.</a:t>
            </a:r>
            <a:endParaRPr lang="en-US" sz="2000" kern="1200" dirty="0">
              <a:solidFill>
                <a:schemeClr val="accent3">
                  <a:lumMod val="25000"/>
                </a:schemeClr>
              </a:solidFill>
              <a:latin typeface="Abadi"/>
            </a:endParaRPr>
          </a:p>
          <a:p>
            <a:pPr marL="0" indent="0" defTabSz="612648">
              <a:lnSpc>
                <a:spcPct val="100000"/>
              </a:lnSpc>
              <a:spcBef>
                <a:spcPts val="938"/>
              </a:spcBef>
              <a:buNone/>
            </a:pPr>
            <a:r>
              <a:rPr lang="en-US" sz="2000" kern="1200" dirty="0">
                <a:solidFill>
                  <a:schemeClr val="accent3">
                    <a:lumMod val="25000"/>
                  </a:schemeClr>
                </a:solidFill>
                <a:latin typeface="Abadi"/>
                <a:ea typeface="+mn-ea"/>
                <a:cs typeface="+mn-cs"/>
              </a:rPr>
              <a:t>Launch sites with larger flight amounts tend to have higher success rates.</a:t>
            </a:r>
            <a:endParaRPr lang="en-US" sz="2000" kern="1200">
              <a:solidFill>
                <a:schemeClr val="accent3">
                  <a:lumMod val="25000"/>
                </a:schemeClr>
              </a:solidFill>
              <a:latin typeface="Abadi"/>
              <a:cs typeface="Calibri"/>
            </a:endParaRPr>
          </a:p>
          <a:p>
            <a:pPr marL="0" indent="0" defTabSz="612648">
              <a:lnSpc>
                <a:spcPct val="100000"/>
              </a:lnSpc>
              <a:spcBef>
                <a:spcPts val="938"/>
              </a:spcBef>
              <a:buNone/>
            </a:pPr>
            <a:r>
              <a:rPr lang="en-US" sz="2000" kern="1200" dirty="0">
                <a:solidFill>
                  <a:schemeClr val="accent3">
                    <a:lumMod val="25000"/>
                  </a:schemeClr>
                </a:solidFill>
                <a:latin typeface="Abadi"/>
                <a:ea typeface="+mn-ea"/>
                <a:cs typeface="+mn-cs"/>
              </a:rPr>
              <a:t>[2] Increase in Launch Success Rate</a:t>
            </a:r>
            <a:endParaRPr lang="en-US" sz="2000" kern="1200" dirty="0">
              <a:solidFill>
                <a:schemeClr val="accent3">
                  <a:lumMod val="25000"/>
                </a:schemeClr>
              </a:solidFill>
              <a:latin typeface="Abadi"/>
            </a:endParaRPr>
          </a:p>
          <a:p>
            <a:pPr marL="0" indent="0" defTabSz="612648">
              <a:lnSpc>
                <a:spcPct val="100000"/>
              </a:lnSpc>
              <a:spcBef>
                <a:spcPts val="938"/>
              </a:spcBef>
              <a:buNone/>
            </a:pPr>
            <a:r>
              <a:rPr lang="en-US" sz="2000" kern="1200" dirty="0">
                <a:solidFill>
                  <a:schemeClr val="accent3">
                    <a:lumMod val="25000"/>
                  </a:schemeClr>
                </a:solidFill>
                <a:latin typeface="Abadi"/>
                <a:ea typeface="+mn-ea"/>
                <a:cs typeface="+mn-cs"/>
              </a:rPr>
              <a:t>The launch success rate has shown a consistent increase since 2013 until 2020.</a:t>
            </a:r>
            <a:endParaRPr lang="en-US" sz="2000" kern="1200" dirty="0">
              <a:solidFill>
                <a:schemeClr val="accent3">
                  <a:lumMod val="25000"/>
                </a:schemeClr>
              </a:solidFill>
              <a:latin typeface="Abadi"/>
            </a:endParaRPr>
          </a:p>
          <a:p>
            <a:pPr marL="0" indent="0" defTabSz="612648">
              <a:lnSpc>
                <a:spcPct val="100000"/>
              </a:lnSpc>
              <a:spcBef>
                <a:spcPts val="938"/>
              </a:spcBef>
              <a:buNone/>
            </a:pPr>
            <a:r>
              <a:rPr lang="en-US" sz="2000" kern="1200" dirty="0">
                <a:solidFill>
                  <a:schemeClr val="accent3">
                    <a:lumMod val="25000"/>
                  </a:schemeClr>
                </a:solidFill>
                <a:latin typeface="Abadi"/>
                <a:ea typeface="+mn-ea"/>
                <a:cs typeface="+mn-cs"/>
              </a:rPr>
              <a:t>This trend indicates the improving efficiency and effectiveness of space missions.</a:t>
            </a:r>
            <a:endParaRPr lang="en-US" sz="2000" kern="1200" dirty="0">
              <a:solidFill>
                <a:schemeClr val="accent3">
                  <a:lumMod val="25000"/>
                </a:schemeClr>
              </a:solidFill>
              <a:latin typeface="Abadi"/>
            </a:endParaRPr>
          </a:p>
          <a:p>
            <a:pPr marL="0" indent="0" defTabSz="612648">
              <a:lnSpc>
                <a:spcPct val="100000"/>
              </a:lnSpc>
              <a:spcBef>
                <a:spcPts val="938"/>
              </a:spcBef>
              <a:buNone/>
            </a:pPr>
            <a:r>
              <a:rPr lang="en-US" sz="2000" kern="1200" dirty="0">
                <a:solidFill>
                  <a:schemeClr val="accent3">
                    <a:lumMod val="25000"/>
                  </a:schemeClr>
                </a:solidFill>
                <a:latin typeface="Abadi"/>
                <a:ea typeface="+mn-ea"/>
                <a:cs typeface="+mn-cs"/>
              </a:rPr>
              <a:t>[3] Successful Orbit Types</a:t>
            </a:r>
            <a:endParaRPr lang="en-US" sz="2000" kern="1200" dirty="0">
              <a:solidFill>
                <a:schemeClr val="accent3">
                  <a:lumMod val="25000"/>
                </a:schemeClr>
              </a:solidFill>
              <a:latin typeface="Abadi"/>
            </a:endParaRPr>
          </a:p>
          <a:p>
            <a:pPr marL="0" indent="0" defTabSz="612648">
              <a:lnSpc>
                <a:spcPct val="100000"/>
              </a:lnSpc>
              <a:spcBef>
                <a:spcPts val="938"/>
              </a:spcBef>
              <a:buNone/>
            </a:pPr>
            <a:r>
              <a:rPr lang="en-US" sz="2000" kern="1200" dirty="0">
                <a:solidFill>
                  <a:schemeClr val="accent3">
                    <a:lumMod val="25000"/>
                  </a:schemeClr>
                </a:solidFill>
                <a:latin typeface="Abadi"/>
                <a:ea typeface="+mn-ea"/>
                <a:cs typeface="+mn-cs"/>
              </a:rPr>
              <a:t>Orbits ES-L1, GEO, HEO, SSO, and VLEO have demonstrated the highest success rates.</a:t>
            </a:r>
            <a:endParaRPr lang="en-US" sz="2000" kern="1200" dirty="0">
              <a:solidFill>
                <a:schemeClr val="accent3">
                  <a:lumMod val="25000"/>
                </a:schemeClr>
              </a:solidFill>
              <a:latin typeface="Abadi"/>
            </a:endParaRPr>
          </a:p>
          <a:p>
            <a:pPr marL="0" indent="0" defTabSz="612648">
              <a:lnSpc>
                <a:spcPct val="100000"/>
              </a:lnSpc>
              <a:spcBef>
                <a:spcPts val="938"/>
              </a:spcBef>
              <a:buNone/>
            </a:pPr>
            <a:r>
              <a:rPr lang="en-US" sz="2000" kern="1200" dirty="0">
                <a:solidFill>
                  <a:schemeClr val="accent3">
                    <a:lumMod val="25000"/>
                  </a:schemeClr>
                </a:solidFill>
                <a:latin typeface="Abadi"/>
                <a:ea typeface="+mn-ea"/>
                <a:cs typeface="+mn-cs"/>
              </a:rPr>
              <a:t>These orbit types have consistently shown successful mission outcomes.</a:t>
            </a:r>
            <a:endParaRPr lang="en-US" sz="2000" kern="1200" dirty="0">
              <a:solidFill>
                <a:schemeClr val="accent3">
                  <a:lumMod val="25000"/>
                </a:schemeClr>
              </a:solidFill>
              <a:latin typeface="Abadi"/>
            </a:endParaRPr>
          </a:p>
          <a:p>
            <a:pPr>
              <a:lnSpc>
                <a:spcPct val="100000"/>
              </a:lnSpc>
              <a:spcBef>
                <a:spcPts val="1400"/>
              </a:spcBef>
            </a:pPr>
            <a:endParaRPr lang="en-US" sz="3600" dirty="0">
              <a:solidFill>
                <a:schemeClr val="accent3">
                  <a:lumMod val="25000"/>
                </a:schemeClr>
              </a:solidFill>
              <a:latin typeface="Abadi"/>
            </a:endParaRPr>
          </a:p>
        </p:txBody>
      </p:sp>
      <p:sp>
        <p:nvSpPr>
          <p:cNvPr id="2" name="TextBox 1">
            <a:extLst>
              <a:ext uri="{FF2B5EF4-FFF2-40B4-BE49-F238E27FC236}">
                <a16:creationId xmlns:a16="http://schemas.microsoft.com/office/drawing/2014/main" id="{31EE9722-19B5-F00F-CE28-FE87BFDC7255}"/>
              </a:ext>
            </a:extLst>
          </p:cNvPr>
          <p:cNvSpPr txBox="1"/>
          <p:nvPr/>
        </p:nvSpPr>
        <p:spPr>
          <a:xfrm>
            <a:off x="5589091" y="78280"/>
            <a:ext cx="6453275" cy="65864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12648">
              <a:spcAft>
                <a:spcPts val="600"/>
              </a:spcAft>
            </a:pPr>
            <a:r>
              <a:rPr lang="en-US" sz="2000" kern="1200" dirty="0">
                <a:solidFill>
                  <a:srgbClr val="000000"/>
                </a:solidFill>
                <a:latin typeface="Abadi"/>
                <a:cs typeface="Calibri"/>
              </a:rPr>
              <a:t>[4] Most Successful Launch Site</a:t>
            </a:r>
          </a:p>
          <a:p>
            <a:pPr defTabSz="612648">
              <a:spcAft>
                <a:spcPts val="600"/>
              </a:spcAft>
            </a:pPr>
            <a:r>
              <a:rPr lang="en-US" sz="2000" kern="1200" dirty="0">
                <a:solidFill>
                  <a:srgbClr val="000000"/>
                </a:solidFill>
                <a:latin typeface="Abadi"/>
                <a:cs typeface="Calibri"/>
              </a:rPr>
              <a:t>KSC LC-39A stands out as the launch site with the highest number of successful launches.</a:t>
            </a:r>
          </a:p>
          <a:p>
            <a:pPr defTabSz="612648">
              <a:spcAft>
                <a:spcPts val="600"/>
              </a:spcAft>
            </a:pPr>
            <a:r>
              <a:rPr lang="en-US" sz="2000" kern="1200" dirty="0">
                <a:solidFill>
                  <a:srgbClr val="000000"/>
                </a:solidFill>
                <a:latin typeface="Abadi"/>
                <a:cs typeface="Calibri"/>
              </a:rPr>
              <a:t>Its track record showcases a remarkable success rate compared to other sites.</a:t>
            </a:r>
          </a:p>
          <a:p>
            <a:pPr defTabSz="612648">
              <a:spcAft>
                <a:spcPts val="600"/>
              </a:spcAft>
            </a:pPr>
            <a:r>
              <a:rPr lang="en-US" sz="2000" kern="1200" dirty="0">
                <a:solidFill>
                  <a:srgbClr val="000000"/>
                </a:solidFill>
                <a:latin typeface="Abadi"/>
                <a:cs typeface="Calibri"/>
              </a:rPr>
              <a:t>[5] Best Machine Learning Algorithm</a:t>
            </a:r>
          </a:p>
          <a:p>
            <a:pPr defTabSz="612648">
              <a:spcAft>
                <a:spcPts val="600"/>
              </a:spcAft>
            </a:pPr>
            <a:r>
              <a:rPr lang="en-US" sz="2000" kern="1200" dirty="0">
                <a:solidFill>
                  <a:srgbClr val="000000"/>
                </a:solidFill>
                <a:latin typeface="Abadi"/>
                <a:cs typeface="Calibri"/>
              </a:rPr>
              <a:t>The Decision tree classifier emerges as the most suitable machine learning algorithm for this task.</a:t>
            </a:r>
          </a:p>
          <a:p>
            <a:pPr defTabSz="612648">
              <a:spcAft>
                <a:spcPts val="600"/>
              </a:spcAft>
            </a:pPr>
            <a:r>
              <a:rPr lang="en-US" sz="2000" kern="1200" dirty="0">
                <a:solidFill>
                  <a:srgbClr val="000000"/>
                </a:solidFill>
                <a:latin typeface="Abadi"/>
                <a:cs typeface="Calibri"/>
              </a:rPr>
              <a:t>It outperforms other algorithms in terms of accuracy and predictive capabilities.</a:t>
            </a:r>
          </a:p>
          <a:p>
            <a:pPr defTabSz="612648">
              <a:spcAft>
                <a:spcPts val="600"/>
              </a:spcAft>
            </a:pPr>
            <a:r>
              <a:rPr lang="en-US" sz="2000" kern="1200" dirty="0">
                <a:solidFill>
                  <a:srgbClr val="000000"/>
                </a:solidFill>
                <a:latin typeface="Abadi"/>
                <a:cs typeface="Calibri"/>
              </a:rPr>
              <a:t>Conclusion:</a:t>
            </a:r>
          </a:p>
          <a:p>
            <a:pPr defTabSz="612648">
              <a:spcAft>
                <a:spcPts val="600"/>
              </a:spcAft>
            </a:pPr>
            <a:r>
              <a:rPr lang="en-US" sz="2000" kern="1200" dirty="0">
                <a:solidFill>
                  <a:srgbClr val="000000"/>
                </a:solidFill>
                <a:latin typeface="Abadi"/>
                <a:cs typeface="Calibri"/>
              </a:rPr>
              <a:t>The analysis highlights important findings related to flight amount, launch success rate, orbit types, launch sites, and machine learning algorithms.</a:t>
            </a:r>
          </a:p>
          <a:p>
            <a:pPr defTabSz="612648">
              <a:spcAft>
                <a:spcPts val="600"/>
              </a:spcAft>
            </a:pPr>
            <a:r>
              <a:rPr lang="en-US" sz="2000" kern="1200" dirty="0">
                <a:solidFill>
                  <a:srgbClr val="000000"/>
                </a:solidFill>
                <a:latin typeface="Abadi"/>
                <a:cs typeface="Calibri"/>
              </a:rPr>
              <a:t>These insights provide valuable information for future space missions and decision-making processes.</a:t>
            </a:r>
          </a:p>
          <a:p>
            <a:pPr defTabSz="612648">
              <a:spcAft>
                <a:spcPts val="600"/>
              </a:spcAft>
            </a:pPr>
            <a:endParaRPr lang="en-US" sz="2000" kern="1200" dirty="0">
              <a:solidFill>
                <a:srgbClr val="000000"/>
              </a:solidFill>
              <a:latin typeface="Abadi"/>
              <a:cs typeface="Calibri"/>
            </a:endParaRPr>
          </a:p>
          <a:p>
            <a:pPr algn="l">
              <a:spcAft>
                <a:spcPts val="600"/>
              </a:spcAft>
            </a:pPr>
            <a:endParaRPr lang="en-US" sz="3200" dirty="0">
              <a:latin typeface="Abadi"/>
              <a:cs typeface="Calibri"/>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836535" y="846549"/>
            <a:ext cx="6555347" cy="5546047"/>
          </a:xfrm>
          <a:prstGeom prst="rect">
            <a:avLst/>
          </a:prstGeom>
        </p:spPr>
        <p:txBody>
          <a:bodyPr vert="horz" lIns="91440" tIns="45720" rIns="91440" bIns="45720" rtlCol="0" anchor="ctr">
            <a:noAutofit/>
          </a:bodyPr>
          <a:lstStyle/>
          <a:p>
            <a:r>
              <a:rPr lang="en-US" sz="3200" dirty="0">
                <a:ea typeface="Calibri"/>
                <a:cs typeface="Calibri"/>
              </a:rPr>
              <a:t>All relevant assets like Python code snippets, SQL queries, charts, Notebook outputs, or datasets are available on </a:t>
            </a:r>
            <a:r>
              <a:rPr lang="en-US" sz="3200" dirty="0">
                <a:ea typeface="Calibri"/>
                <a:cs typeface="Calibri"/>
                <a:hlinkClick r:id="rId3"/>
              </a:rPr>
              <a:t>GitHub</a:t>
            </a:r>
            <a:r>
              <a:rPr lang="en-US" sz="3200" dirty="0">
                <a:ea typeface="Calibri"/>
                <a:cs typeface="Calibri"/>
              </a:rPr>
              <a:t>  </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dirty="0">
                <a:solidFill>
                  <a:schemeClr val="tx1">
                    <a:lumMod val="50000"/>
                    <a:lumOff val="50000"/>
                  </a:schemeClr>
                </a:solidFill>
                <a:latin typeface="+mn-lt"/>
              </a:rPr>
              <a:pPr>
                <a:spcAft>
                  <a:spcPts val="600"/>
                </a:spcAft>
              </a:pPr>
              <a:t>51</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toy rocket flying out of the computer">
            <a:extLst>
              <a:ext uri="{FF2B5EF4-FFF2-40B4-BE49-F238E27FC236}">
                <a16:creationId xmlns:a16="http://schemas.microsoft.com/office/drawing/2014/main" id="{63F17A4E-3971-1B94-0307-4CF646622C69}"/>
              </a:ext>
            </a:extLst>
          </p:cNvPr>
          <p:cNvPicPr>
            <a:picLocks noChangeAspect="1"/>
          </p:cNvPicPr>
          <p:nvPr/>
        </p:nvPicPr>
        <p:blipFill rotWithShape="1">
          <a:blip r:embed="rId2"/>
          <a:srcRect l="12428" t="6593" r="8752" b="-1"/>
          <a:stretch/>
        </p:blipFill>
        <p:spPr>
          <a:xfrm>
            <a:off x="4364079" y="477682"/>
            <a:ext cx="7827921" cy="6005006"/>
          </a:xfrm>
          <a:prstGeom prst="rect">
            <a:avLst/>
          </a:prstGeom>
        </p:spPr>
      </p:pic>
      <p:sp>
        <p:nvSpPr>
          <p:cNvPr id="34" name="Rectangle 3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371094" y="353796"/>
            <a:ext cx="3733845" cy="12839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Introduction </a:t>
            </a:r>
            <a:r>
              <a:rPr lang="en-US" sz="2800">
                <a:solidFill>
                  <a:schemeClr val="tx1"/>
                </a:solidFill>
                <a:latin typeface="Calibri Light"/>
                <a:ea typeface="Calibri Light"/>
                <a:cs typeface="Calibri Light"/>
              </a:rPr>
              <a:t>Continued!</a:t>
            </a:r>
            <a:endParaRPr lang="en-US" sz="2800">
              <a:solidFill>
                <a:schemeClr val="tx1"/>
              </a:solidFill>
              <a:latin typeface="Calibri"/>
              <a:ea typeface="Calibri"/>
              <a:cs typeface="Calibri"/>
            </a:endParaRPr>
          </a:p>
        </p:txBody>
      </p:sp>
      <p:sp>
        <p:nvSpPr>
          <p:cNvPr id="36" name="Rectangle 3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20886" y="1944681"/>
            <a:ext cx="8954875" cy="466301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3600">
                <a:solidFill>
                  <a:schemeClr val="tx1"/>
                </a:solidFill>
                <a:latin typeface="+mn-lt"/>
                <a:ea typeface="Calibri"/>
                <a:cs typeface="Calibri"/>
              </a:rPr>
              <a:t>Problems you want to find answers</a:t>
            </a:r>
          </a:p>
          <a:p>
            <a:pPr marL="742950" indent="-742950">
              <a:spcBef>
                <a:spcPts val="1400"/>
              </a:spcBef>
              <a:buAutoNum type="arabicPeriod"/>
            </a:pPr>
            <a:r>
              <a:rPr lang="en-US" sz="1800">
                <a:solidFill>
                  <a:schemeClr val="tx1"/>
                </a:solidFill>
                <a:latin typeface="+mn-lt"/>
                <a:ea typeface="Calibri"/>
                <a:cs typeface="Calibri"/>
              </a:rPr>
              <a:t>Determining Factors for Successful Rocket Landing:</a:t>
            </a:r>
          </a:p>
          <a:p>
            <a:pPr>
              <a:spcBef>
                <a:spcPts val="1400"/>
              </a:spcBef>
              <a:buFont typeface="Arial" panose="020B0604020202020204" pitchFamily="34" charset="0"/>
              <a:buChar char="•"/>
            </a:pPr>
            <a:r>
              <a:rPr lang="en-US" sz="1800">
                <a:solidFill>
                  <a:schemeClr val="tx1"/>
                </a:solidFill>
                <a:latin typeface="+mn-lt"/>
                <a:ea typeface="Calibri"/>
                <a:cs typeface="Calibri"/>
              </a:rPr>
              <a:t>Which specific factors influence the successful landing of a rocket?</a:t>
            </a:r>
            <a:endParaRPr lang="en-US" sz="1800">
              <a:solidFill>
                <a:schemeClr val="tx1"/>
              </a:solidFill>
            </a:endParaRPr>
          </a:p>
          <a:p>
            <a:pPr>
              <a:spcBef>
                <a:spcPts val="1400"/>
              </a:spcBef>
              <a:buFont typeface="Arial" panose="020B0604020202020204" pitchFamily="34" charset="0"/>
              <a:buChar char="•"/>
            </a:pPr>
            <a:r>
              <a:rPr lang="en-US" sz="1800">
                <a:solidFill>
                  <a:schemeClr val="tx1"/>
                </a:solidFill>
                <a:latin typeface="+mn-lt"/>
                <a:ea typeface="Calibri"/>
                <a:cs typeface="Calibri"/>
              </a:rPr>
              <a:t>How do these factors interact with each other to determine the success rate of a landing?</a:t>
            </a:r>
            <a:endParaRPr lang="en-US" sz="1800">
              <a:solidFill>
                <a:schemeClr val="tx1"/>
              </a:solidFill>
            </a:endParaRPr>
          </a:p>
          <a:p>
            <a:pPr marL="0" indent="0">
              <a:spcBef>
                <a:spcPts val="1400"/>
              </a:spcBef>
              <a:buNone/>
            </a:pPr>
            <a:r>
              <a:rPr lang="en-US" sz="1800">
                <a:solidFill>
                  <a:schemeClr val="tx1"/>
                </a:solidFill>
                <a:latin typeface="+mn-lt"/>
                <a:ea typeface="Calibri"/>
                <a:cs typeface="Calibri"/>
              </a:rPr>
              <a:t>2.   Identifying Essential Operating Conditions:</a:t>
            </a:r>
            <a:endParaRPr lang="en-US" sz="1800">
              <a:solidFill>
                <a:schemeClr val="tx1"/>
              </a:solidFill>
            </a:endParaRPr>
          </a:p>
          <a:p>
            <a:pPr>
              <a:spcBef>
                <a:spcPts val="1400"/>
              </a:spcBef>
              <a:buFont typeface="Arial" panose="020B0604020202020204" pitchFamily="34" charset="0"/>
              <a:buChar char="•"/>
            </a:pPr>
            <a:r>
              <a:rPr lang="en-US" sz="1800">
                <a:solidFill>
                  <a:schemeClr val="tx1"/>
                </a:solidFill>
                <a:latin typeface="+mn-lt"/>
                <a:ea typeface="Calibri"/>
                <a:cs typeface="Calibri"/>
              </a:rPr>
              <a:t>What are the critical operating conditions that must be met to ensure a successful landing program?</a:t>
            </a:r>
            <a:endParaRPr lang="en-US" sz="1800">
              <a:solidFill>
                <a:schemeClr val="tx1"/>
              </a:solidFill>
            </a:endParaRPr>
          </a:p>
          <a:p>
            <a:pPr>
              <a:spcBef>
                <a:spcPts val="1400"/>
              </a:spcBef>
              <a:buFont typeface="Arial" panose="020B0604020202020204" pitchFamily="34" charset="0"/>
              <a:buChar char="•"/>
            </a:pPr>
            <a:endParaRPr lang="en-US" sz="3600">
              <a:solidFill>
                <a:schemeClr val="tx1"/>
              </a:solidFill>
              <a:latin typeface="+mn-lt"/>
              <a:ea typeface="Calibri"/>
              <a:cs typeface="Calibri"/>
            </a:endParaRPr>
          </a:p>
          <a:p>
            <a:pPr marL="0" indent="0">
              <a:spcBef>
                <a:spcPts val="1400"/>
              </a:spcBef>
              <a:buNone/>
            </a:pPr>
            <a:endParaRPr lang="en-US" sz="1900">
              <a:solidFill>
                <a:schemeClr val="tx1"/>
              </a:solidFill>
              <a:latin typeface="+mn-lt"/>
              <a:ea typeface="Calibri"/>
              <a:cs typeface="Calibri"/>
            </a:endParaRPr>
          </a:p>
          <a:p>
            <a:pPr>
              <a:spcBef>
                <a:spcPts val="1400"/>
              </a:spcBef>
              <a:buFont typeface="Arial" panose="020B0604020202020204" pitchFamily="34" charset="0"/>
              <a:buChar char="•"/>
            </a:pPr>
            <a:endParaRPr lang="en-US" sz="900">
              <a:solidFill>
                <a:schemeClr val="tx1"/>
              </a:solidFill>
              <a:latin typeface="+mn-lt"/>
            </a:endParaRPr>
          </a:p>
          <a:p>
            <a:pPr>
              <a:spcBef>
                <a:spcPts val="1400"/>
              </a:spcBef>
              <a:buFont typeface="Arial" panose="020B0604020202020204" pitchFamily="34" charset="0"/>
              <a:buChar char="•"/>
            </a:pPr>
            <a:endParaRPr lang="en-US" sz="900">
              <a:solidFill>
                <a:schemeClr val="tx1"/>
              </a:solidFill>
              <a:latin typeface="+mn-lt"/>
              <a:ea typeface="Calibri"/>
              <a:cs typeface="Calibri"/>
            </a:endParaRPr>
          </a:p>
          <a:p>
            <a:pPr>
              <a:spcBef>
                <a:spcPts val="1400"/>
              </a:spcBef>
              <a:buFont typeface="Arial" panose="020B0604020202020204" pitchFamily="34" charset="0"/>
              <a:buChar char="•"/>
            </a:pPr>
            <a:endParaRPr lang="en-US" sz="900">
              <a:solidFill>
                <a:schemeClr val="tx1"/>
              </a:solidFill>
              <a:latin typeface="+mn-lt"/>
              <a:ea typeface="Calibri"/>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6</a:t>
            </a:fld>
            <a:endParaRPr lang="en-US" sz="1200">
              <a:solidFill>
                <a:schemeClr val="tx1"/>
              </a:solidFill>
              <a:latin typeface="Calibri" panose="020F0502020204030204"/>
            </a:endParaRPr>
          </a:p>
        </p:txBody>
      </p:sp>
      <p:sp>
        <p:nvSpPr>
          <p:cNvPr id="2" name="TextBox 1">
            <a:extLst>
              <a:ext uri="{FF2B5EF4-FFF2-40B4-BE49-F238E27FC236}">
                <a16:creationId xmlns:a16="http://schemas.microsoft.com/office/drawing/2014/main" id="{933B26DE-01AD-A563-E6E2-E73976CC8C8F}"/>
              </a:ext>
            </a:extLst>
          </p:cNvPr>
          <p:cNvSpPr txBox="1"/>
          <p:nvPr/>
        </p:nvSpPr>
        <p:spPr>
          <a:xfrm>
            <a:off x="4358753" y="88142"/>
            <a:ext cx="2902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ea typeface="Calibri" panose="020F0502020204030204"/>
              <a:cs typeface="Calibri" panose="020F0502020204030204"/>
            </a:endParaRPr>
          </a:p>
        </p:txBody>
      </p:sp>
    </p:spTree>
    <p:extLst>
      <p:ext uri="{BB962C8B-B14F-4D97-AF65-F5344CB8AC3E}">
        <p14:creationId xmlns:p14="http://schemas.microsoft.com/office/powerpoint/2010/main" val="13584284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b="1" dirty="0">
                <a:solidFill>
                  <a:srgbClr val="0B49CB"/>
                </a:solidFill>
                <a:latin typeface="Abadi"/>
              </a:rPr>
              <a:t>Executive Summary</a:t>
            </a:r>
          </a:p>
          <a:p>
            <a:pPr>
              <a:lnSpc>
                <a:spcPct val="120000"/>
              </a:lnSpc>
              <a:spcBef>
                <a:spcPts val="1400"/>
              </a:spcBef>
            </a:pPr>
            <a:r>
              <a:rPr lang="en-US" sz="8800" b="1" dirty="0">
                <a:solidFill>
                  <a:schemeClr val="accent3">
                    <a:lumMod val="25000"/>
                  </a:schemeClr>
                </a:solidFill>
                <a:latin typeface="Abadi"/>
              </a:rPr>
              <a:t>Data collection methodology:</a:t>
            </a:r>
          </a:p>
          <a:p>
            <a:pPr>
              <a:lnSpc>
                <a:spcPct val="100000"/>
              </a:lnSpc>
              <a:spcBef>
                <a:spcPts val="1400"/>
              </a:spcBef>
            </a:pPr>
            <a:r>
              <a:rPr lang="en-US" sz="7200" b="1" dirty="0">
                <a:solidFill>
                  <a:schemeClr val="bg2">
                    <a:lumMod val="50000"/>
                  </a:schemeClr>
                </a:solidFill>
                <a:latin typeface="Abadi"/>
              </a:rPr>
              <a:t>SpaceX API:</a:t>
            </a:r>
            <a:endParaRPr lang="en-US" sz="7200" b="1" dirty="0">
              <a:solidFill>
                <a:schemeClr val="bg2">
                  <a:lumMod val="50000"/>
                </a:schemeClr>
              </a:solidFill>
              <a:latin typeface="Arial"/>
              <a:cs typeface="Arial"/>
            </a:endParaRPr>
          </a:p>
          <a:p>
            <a:pPr lvl="1">
              <a:lnSpc>
                <a:spcPct val="100000"/>
              </a:lnSpc>
              <a:spcBef>
                <a:spcPts val="1400"/>
              </a:spcBef>
            </a:pPr>
            <a:r>
              <a:rPr lang="en-US" sz="6400" b="1" dirty="0">
                <a:solidFill>
                  <a:schemeClr val="bg2">
                    <a:lumMod val="50000"/>
                  </a:schemeClr>
                </a:solidFill>
                <a:latin typeface="Arial"/>
                <a:cs typeface="Arial"/>
              </a:rPr>
              <a:t>Data was collected using the SpaceX API, which provided relevant information about Falcon 9 rocket launches.</a:t>
            </a:r>
          </a:p>
          <a:p>
            <a:pPr>
              <a:lnSpc>
                <a:spcPct val="100000"/>
              </a:lnSpc>
              <a:spcBef>
                <a:spcPts val="1400"/>
              </a:spcBef>
            </a:pPr>
            <a:r>
              <a:rPr lang="en-US" sz="7200" b="1" dirty="0">
                <a:solidFill>
                  <a:schemeClr val="bg2">
                    <a:lumMod val="50000"/>
                  </a:schemeClr>
                </a:solidFill>
                <a:latin typeface="IBM Plex Mono Text"/>
              </a:rPr>
              <a:t>Web Scraping:</a:t>
            </a:r>
            <a:endParaRPr lang="en-US" sz="7200" b="1" dirty="0">
              <a:solidFill>
                <a:schemeClr val="bg2">
                  <a:lumMod val="50000"/>
                </a:schemeClr>
              </a:solidFill>
              <a:latin typeface="Abadi"/>
            </a:endParaRPr>
          </a:p>
          <a:p>
            <a:pPr lvl="1">
              <a:lnSpc>
                <a:spcPct val="120000"/>
              </a:lnSpc>
              <a:spcBef>
                <a:spcPts val="1400"/>
              </a:spcBef>
            </a:pPr>
            <a:r>
              <a:rPr lang="en-US" sz="6400" b="1" dirty="0">
                <a:solidFill>
                  <a:schemeClr val="bg2">
                    <a:lumMod val="50000"/>
                  </a:schemeClr>
                </a:solidFill>
                <a:latin typeface="Abadi"/>
              </a:rPr>
              <a:t>Data was also collected through web scraping from Wikipedia to gather additional details.</a:t>
            </a:r>
            <a:endParaRPr lang="en-US" sz="6400" b="1">
              <a:solidFill>
                <a:schemeClr val="bg2">
                  <a:lumMod val="50000"/>
                </a:schemeClr>
              </a:solidFill>
            </a:endParaRPr>
          </a:p>
          <a:p>
            <a:pPr>
              <a:lnSpc>
                <a:spcPct val="120000"/>
              </a:lnSpc>
              <a:spcBef>
                <a:spcPts val="1400"/>
              </a:spcBef>
            </a:pPr>
            <a:r>
              <a:rPr lang="en-US" sz="8800" b="1" dirty="0">
                <a:solidFill>
                  <a:schemeClr val="accent3">
                    <a:lumMod val="25000"/>
                  </a:schemeClr>
                </a:solidFill>
                <a:latin typeface="Abadi"/>
              </a:rPr>
              <a:t>Perform data wrangling</a:t>
            </a:r>
          </a:p>
          <a:p>
            <a:pPr marL="685800">
              <a:lnSpc>
                <a:spcPct val="100000"/>
              </a:lnSpc>
              <a:spcBef>
                <a:spcPts val="1400"/>
              </a:spcBef>
            </a:pPr>
            <a:r>
              <a:rPr lang="en-US" sz="7200" b="1" dirty="0">
                <a:solidFill>
                  <a:schemeClr val="bg2">
                    <a:lumMod val="50000"/>
                  </a:schemeClr>
                </a:solidFill>
                <a:latin typeface="Abadi"/>
              </a:rPr>
              <a:t>Data Preprocessing:</a:t>
            </a:r>
            <a:endParaRPr lang="en-US" sz="7200" b="1">
              <a:solidFill>
                <a:schemeClr val="bg2">
                  <a:lumMod val="50000"/>
                </a:schemeClr>
              </a:solidFill>
              <a:latin typeface="Abadi"/>
            </a:endParaRPr>
          </a:p>
          <a:p>
            <a:pPr marL="685800" lvl="1">
              <a:lnSpc>
                <a:spcPct val="100000"/>
              </a:lnSpc>
              <a:spcBef>
                <a:spcPts val="1400"/>
              </a:spcBef>
            </a:pPr>
            <a:r>
              <a:rPr lang="en-US" sz="6400" b="1" dirty="0">
                <a:solidFill>
                  <a:schemeClr val="bg2">
                    <a:lumMod val="50000"/>
                  </a:schemeClr>
                </a:solidFill>
                <a:latin typeface="Abadi"/>
              </a:rPr>
              <a:t>The collected data underwent data wrangling processes to clean and transform it into a suitable format for analysis.</a:t>
            </a:r>
            <a:endParaRPr lang="en-US" sz="6400" b="1">
              <a:solidFill>
                <a:schemeClr val="bg2">
                  <a:lumMod val="50000"/>
                </a:schemeClr>
              </a:solidFill>
            </a:endParaRPr>
          </a:p>
          <a:p>
            <a:pPr marL="685800" lvl="1">
              <a:lnSpc>
                <a:spcPct val="100000"/>
              </a:lnSpc>
              <a:spcBef>
                <a:spcPts val="1400"/>
              </a:spcBef>
            </a:pPr>
            <a:r>
              <a:rPr lang="en-US" sz="7200" b="1" dirty="0">
                <a:solidFill>
                  <a:schemeClr val="bg2">
                    <a:lumMod val="50000"/>
                  </a:schemeClr>
                </a:solidFill>
                <a:latin typeface="Abadi"/>
              </a:rPr>
              <a:t>One-Hot Encoding:</a:t>
            </a:r>
            <a:endParaRPr lang="en-US" sz="7200" b="1" dirty="0">
              <a:solidFill>
                <a:schemeClr val="bg2">
                  <a:lumMod val="50000"/>
                </a:schemeClr>
              </a:solidFill>
            </a:endParaRPr>
          </a:p>
          <a:p>
            <a:pPr marL="685800" lvl="1">
              <a:lnSpc>
                <a:spcPct val="120000"/>
              </a:lnSpc>
              <a:spcBef>
                <a:spcPts val="1400"/>
              </a:spcBef>
            </a:pPr>
            <a:r>
              <a:rPr lang="en-US" sz="6400" b="1" dirty="0">
                <a:solidFill>
                  <a:schemeClr val="bg2">
                    <a:lumMod val="50000"/>
                  </a:schemeClr>
                </a:solidFill>
                <a:latin typeface="Abadi"/>
              </a:rPr>
              <a:t>Categorical features in the data were encoded using one-hot encoding to represent them numerically.</a:t>
            </a:r>
            <a:endParaRPr lang="en-US" sz="6400" b="1" dirty="0">
              <a:solidFill>
                <a:schemeClr val="bg2">
                  <a:lumMod val="50000"/>
                </a:schemeClr>
              </a:solidFill>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72369" y="1649047"/>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b="1" dirty="0">
                <a:solidFill>
                  <a:srgbClr val="0B49CB"/>
                </a:solidFill>
                <a:latin typeface="Abadi"/>
              </a:rPr>
              <a:t>Executive Summary</a:t>
            </a:r>
          </a:p>
          <a:p>
            <a:r>
              <a:rPr lang="en-US" sz="8800" b="1" dirty="0">
                <a:solidFill>
                  <a:schemeClr val="tx1"/>
                </a:solidFill>
                <a:latin typeface="IBM Plex Mono Text"/>
              </a:rPr>
              <a:t>Exploratory Data Analysis (EDA):</a:t>
            </a:r>
            <a:endParaRPr lang="en-US" sz="8800" b="1" dirty="0">
              <a:solidFill>
                <a:schemeClr val="tx1"/>
              </a:solidFill>
              <a:latin typeface="Abadi"/>
            </a:endParaRPr>
          </a:p>
          <a:p>
            <a:r>
              <a:rPr lang="en-US" sz="8800" b="1" dirty="0">
                <a:solidFill>
                  <a:schemeClr val="tx1"/>
                </a:solidFill>
                <a:latin typeface="IBM Plex Mono Text"/>
              </a:rPr>
              <a:t>Visualization:</a:t>
            </a:r>
            <a:endParaRPr lang="en-US" b="1" dirty="0">
              <a:solidFill>
                <a:schemeClr val="tx1"/>
              </a:solidFill>
            </a:endParaRPr>
          </a:p>
          <a:p>
            <a:r>
              <a:rPr lang="en-US" sz="8800" b="1" dirty="0">
                <a:solidFill>
                  <a:schemeClr val="tx1"/>
                </a:solidFill>
                <a:latin typeface="IBM Plex Mono Text"/>
              </a:rPr>
              <a:t>EDA was performed using visualization techniques to gain insights and understand patterns and trends in the data.</a:t>
            </a:r>
            <a:endParaRPr lang="en-US" b="1" dirty="0">
              <a:solidFill>
                <a:schemeClr val="tx1"/>
              </a:solidFill>
            </a:endParaRPr>
          </a:p>
          <a:p>
            <a:r>
              <a:rPr lang="en-US" sz="8800" b="1" dirty="0">
                <a:solidFill>
                  <a:schemeClr val="tx1"/>
                </a:solidFill>
                <a:latin typeface="IBM Plex Mono Text"/>
              </a:rPr>
              <a:t>SQL Queries:</a:t>
            </a:r>
            <a:endParaRPr lang="en-US" b="1" dirty="0">
              <a:solidFill>
                <a:schemeClr val="tx1"/>
              </a:solidFill>
            </a:endParaRPr>
          </a:p>
          <a:p>
            <a:r>
              <a:rPr lang="en-US" sz="8800" b="1" dirty="0">
                <a:solidFill>
                  <a:schemeClr val="tx1"/>
                </a:solidFill>
                <a:latin typeface="IBM Plex Mono Text"/>
              </a:rPr>
              <a:t>SQL queries were utilized to explore the data and extract relevant information for analysis.</a:t>
            </a:r>
            <a:endParaRPr lang="en-US" b="1" dirty="0">
              <a:solidFill>
                <a:schemeClr val="tx1"/>
              </a:solidFill>
            </a:endParaRPr>
          </a:p>
          <a:p>
            <a:r>
              <a:rPr lang="en-US" sz="8800" b="1" dirty="0">
                <a:solidFill>
                  <a:schemeClr val="tx1"/>
                </a:solidFill>
                <a:latin typeface="IBM Plex Mono Text"/>
              </a:rPr>
              <a:t>Interactive Visual Analytics:</a:t>
            </a:r>
            <a:endParaRPr lang="en-US" b="1" dirty="0">
              <a:solidFill>
                <a:schemeClr val="tx1"/>
              </a:solidFill>
            </a:endParaRPr>
          </a:p>
          <a:p>
            <a:r>
              <a:rPr lang="en-US" sz="8800" b="1" dirty="0">
                <a:solidFill>
                  <a:schemeClr val="tx1"/>
                </a:solidFill>
                <a:latin typeface="IBM Plex Mono Text"/>
              </a:rPr>
              <a:t>Folium:</a:t>
            </a:r>
            <a:endParaRPr lang="en-US" b="1" dirty="0">
              <a:solidFill>
                <a:schemeClr val="tx1"/>
              </a:solidFill>
            </a:endParaRPr>
          </a:p>
          <a:p>
            <a:r>
              <a:rPr lang="en-US" sz="8800" b="1" dirty="0">
                <a:solidFill>
                  <a:schemeClr val="tx1"/>
                </a:solidFill>
                <a:latin typeface="IBM Plex Mono Text"/>
              </a:rPr>
              <a:t>Folium library was used to create interactive visualizations, allowing users to explore and interact with the data.</a:t>
            </a:r>
            <a:endParaRPr lang="en-US" b="1" dirty="0">
              <a:solidFill>
                <a:schemeClr val="tx1"/>
              </a:solidFill>
            </a:endParaRPr>
          </a:p>
          <a:p>
            <a:r>
              <a:rPr lang="en-US" sz="8800" b="1" dirty="0" err="1">
                <a:solidFill>
                  <a:schemeClr val="tx1"/>
                </a:solidFill>
                <a:latin typeface="IBM Plex Mono Text"/>
              </a:rPr>
              <a:t>Plotly</a:t>
            </a:r>
            <a:r>
              <a:rPr lang="en-US" sz="8800" b="1" dirty="0">
                <a:solidFill>
                  <a:schemeClr val="tx1"/>
                </a:solidFill>
                <a:latin typeface="IBM Plex Mono Text"/>
              </a:rPr>
              <a:t> Dash:</a:t>
            </a:r>
            <a:endParaRPr lang="en-US" b="1" dirty="0">
              <a:solidFill>
                <a:schemeClr val="tx1"/>
              </a:solidFill>
            </a:endParaRPr>
          </a:p>
          <a:p>
            <a:r>
              <a:rPr lang="en-US" sz="8800" b="1" err="1">
                <a:solidFill>
                  <a:schemeClr val="tx1"/>
                </a:solidFill>
                <a:latin typeface="IBM Plex Mono Text"/>
              </a:rPr>
              <a:t>Plotly</a:t>
            </a:r>
            <a:r>
              <a:rPr lang="en-US" sz="8800" b="1" dirty="0">
                <a:solidFill>
                  <a:schemeClr val="tx1"/>
                </a:solidFill>
                <a:latin typeface="IBM Plex Mono Text"/>
              </a:rPr>
              <a:t> Dash framework was employed to develop interactive dashboards for data visualization and exploration.</a:t>
            </a:r>
            <a:endParaRPr lang="en-US" b="1" dirty="0">
              <a:solidFill>
                <a:schemeClr val="tx1"/>
              </a:solidFill>
            </a:endParaRPr>
          </a:p>
          <a:p>
            <a:endParaRPr lang="en-US" sz="8800"/>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 Continued!</a:t>
            </a:r>
            <a:endParaRPr lang="en-US" sz="3900">
              <a:solidFill>
                <a:srgbClr val="0948CB"/>
              </a:solidFill>
              <a:latin typeface="Times New Roman"/>
              <a:cs typeface="Times New Roman"/>
            </a:endParaRPr>
          </a:p>
        </p:txBody>
      </p:sp>
    </p:spTree>
    <p:extLst>
      <p:ext uri="{BB962C8B-B14F-4D97-AF65-F5344CB8AC3E}">
        <p14:creationId xmlns:p14="http://schemas.microsoft.com/office/powerpoint/2010/main" val="111414070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52</Slides>
  <Notes>6</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984</cp:revision>
  <dcterms:created xsi:type="dcterms:W3CDTF">2021-04-29T18:58:34Z</dcterms:created>
  <dcterms:modified xsi:type="dcterms:W3CDTF">2023-06-30T18:48:22Z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